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660" r:id="rId2"/>
  </p:sldMasterIdLst>
  <p:notesMasterIdLst>
    <p:notesMasterId r:id="rId24"/>
  </p:notesMasterIdLst>
  <p:sldIdLst>
    <p:sldId id="367" r:id="rId3"/>
    <p:sldId id="414" r:id="rId4"/>
    <p:sldId id="369" r:id="rId5"/>
    <p:sldId id="370" r:id="rId6"/>
    <p:sldId id="371" r:id="rId7"/>
    <p:sldId id="372" r:id="rId8"/>
    <p:sldId id="373" r:id="rId9"/>
    <p:sldId id="374" r:id="rId10"/>
    <p:sldId id="385" r:id="rId11"/>
    <p:sldId id="375" r:id="rId12"/>
    <p:sldId id="376" r:id="rId13"/>
    <p:sldId id="406" r:id="rId14"/>
    <p:sldId id="407" r:id="rId15"/>
    <p:sldId id="408" r:id="rId16"/>
    <p:sldId id="409" r:id="rId17"/>
    <p:sldId id="411" r:id="rId18"/>
    <p:sldId id="412" r:id="rId19"/>
    <p:sldId id="413" r:id="rId20"/>
    <p:sldId id="410" r:id="rId21"/>
    <p:sldId id="400" r:id="rId22"/>
    <p:sldId id="402" r:id="rId2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2"/>
    <a:srgbClr val="006F3C"/>
    <a:srgbClr val="4CA738"/>
    <a:srgbClr val="19572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9" autoAdjust="0"/>
    <p:restoredTop sz="86387" autoAdjust="0"/>
  </p:normalViewPr>
  <p:slideViewPr>
    <p:cSldViewPr snapToGrid="0" snapToObjects="1">
      <p:cViewPr>
        <p:scale>
          <a:sx n="80" d="100"/>
          <a:sy n="80" d="100"/>
        </p:scale>
        <p:origin x="-123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F4723-6616-D941-9D73-76E83E7213B3}" type="datetimeFigureOut">
              <a:rPr lang="en-US" smtClean="0"/>
              <a:pPr/>
              <a:t>9/4/2013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9C4D6-46C3-6B43-8814-10FEB8D45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424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562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</a:t>
            </a:r>
            <a:r>
              <a:rPr lang="en-US" baseline="0" dirty="0" smtClean="0"/>
              <a:t> have all styles if IT infrastructure and applications to manage.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C4D6-46C3-6B43-8814-10FEB8D456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</a:t>
            </a:r>
            <a:r>
              <a:rPr lang="en-US" baseline="0" dirty="0" smtClean="0"/>
              <a:t> have all styles if IT infrastructure and applications to manage.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C4D6-46C3-6B43-8814-10FEB8D456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29656" indent="-37472481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5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4650297-2407-47FC-ABCC-FE8249C31595}" type="slidenum">
              <a:rPr lang="en-US" sz="1200"/>
              <a:pPr eaLnBrk="1" hangingPunct="1"/>
              <a:t>6</a:t>
            </a:fld>
            <a:endParaRPr lang="en-US" sz="1200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pitchFamily="-84" charset="0"/>
              </a:rPr>
              <a:t>3+ decades ago in 1979 Sony launched the Walkman in Japan (1980 in the US). The world's first low-cost portable stereo, Walkman changed how and where we listened to music –culturally "hip”</a:t>
            </a:r>
          </a:p>
          <a:p>
            <a:endParaRPr lang="en-US" dirty="0" smtClean="0">
              <a:latin typeface="Arial" pitchFamily="-84" charset="0"/>
            </a:endParaRP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-84" charset="0"/>
              </a:rPr>
              <a:t>1984 - available with comparable audio quality to the best professional audio equipment.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-84" charset="0"/>
              </a:rPr>
              <a:t>1989 - 50 million units had been shipped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-84" charset="0"/>
              </a:rPr>
              <a:t>1992 - 100 million units had been shipped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-84" charset="0"/>
              </a:rPr>
              <a:t>Late 1990s, the cassette-based Walkman was generally passed over in favor of CDs &amp; other emerging technologies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pitchFamily="-84" charset="0"/>
              </a:rPr>
              <a:t>After 2000, cassette-based Walkman products approached obsolescence as cassette format gradually phased out. </a:t>
            </a:r>
          </a:p>
          <a:p>
            <a:endParaRPr lang="en-US" dirty="0" smtClean="0">
              <a:latin typeface="Arial" pitchFamily="-84" charset="0"/>
            </a:endParaRPr>
          </a:p>
          <a:p>
            <a:r>
              <a:rPr lang="en-US" dirty="0" smtClean="0">
                <a:latin typeface="Arial" pitchFamily="-84" charset="0"/>
              </a:rPr>
              <a:t>http://en.wikipedia.org/wiki/Walkman</a:t>
            </a:r>
          </a:p>
          <a:p>
            <a:r>
              <a:rPr lang="en-US" dirty="0" smtClean="0">
                <a:latin typeface="Arial" pitchFamily="-84" charset="0"/>
              </a:rPr>
              <a:t>http://www.techradar.com/news/audio/portable-audio/30-facts-from-30-years-of-the-sony-walkman-612817 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cs typeface="Arial" charset="0"/>
              </a:rPr>
              <a:t>FlexPod is the most efficient way to make a successful journey to your next generation data center.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FlexPod accelerates the transformation from infrastructure silos to a virtualized, shared environment with pre-validated, standardized, scalable building blocks that leverage a next-generation data center solution from Cisco, NetApp, and leading OS and hypervisor partners.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Unlike other solutions, FlexPod is a flexible platform—designed to fit many environments and handle mixed workloads. It can be easily tuned and optimized for your specific requirements. They are backed by easy-to-use tools that facilitate your design and sizing process—so you can add applications, and scale up and out as necessary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The solutions are integrated—so you can count on centralized and simplified management.</a:t>
            </a:r>
          </a:p>
          <a:p>
            <a:pPr eaLnBrk="1" hangingPunct="1"/>
            <a:r>
              <a:rPr lang="en-US">
                <a:cs typeface="Arial" charset="0"/>
              </a:rPr>
              <a:t>And the solutions are pre-validated—so they facilitate rapid, repeatable deployment. </a:t>
            </a:r>
          </a:p>
          <a:p>
            <a:pPr eaLnBrk="1" hangingPunct="1"/>
            <a:endParaRPr lang="en-US">
              <a:cs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16EBB7F-8D8A-C946-91C4-5C941EF7C3BF}" type="slidenum">
              <a:rPr lang="en-US" sz="1200">
                <a:solidFill>
                  <a:schemeClr val="bg2"/>
                </a:solidFill>
              </a:rPr>
              <a:pPr eaLnBrk="1" hangingPunct="1"/>
              <a:t>11</a:t>
            </a:fld>
            <a:endParaRPr lang="en-US" sz="1200">
              <a:solidFill>
                <a:schemeClr val="bg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C4D6-46C3-6B43-8814-10FEB8D4565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the point the Vistara is a SaaS</a:t>
            </a:r>
            <a:r>
              <a:rPr lang="en-US" baseline="0" dirty="0" smtClean="0"/>
              <a:t> Platform.  It’s the logic is shared in the cloud- multi-multi tenant.  That means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9C4D6-46C3-6B43-8814-10FEB8D456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3380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57280287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346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83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08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02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 txBox="1">
            <a:spLocks noChangeArrowheads="1"/>
          </p:cNvSpPr>
          <p:nvPr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2800" dirty="0">
                <a:solidFill>
                  <a:srgbClr val="414343"/>
                </a:solidFill>
                <a:latin typeface="Calibri"/>
                <a:ea typeface="+mn-ea"/>
                <a:cs typeface="+mn-cs"/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3008313" cy="68580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 txBox="1">
            <a:spLocks noChangeArrowheads="1"/>
          </p:cNvSpPr>
          <p:nvPr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2800" dirty="0">
                <a:latin typeface="Calibri"/>
                <a:ea typeface="+mn-ea"/>
                <a:cs typeface="+mn-cs"/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76200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 txBox="1">
            <a:spLocks noChangeArrowheads="1"/>
          </p:cNvSpPr>
          <p:nvPr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2800" dirty="0">
                <a:solidFill>
                  <a:srgbClr val="414343"/>
                </a:solidFill>
                <a:latin typeface="Calibri"/>
                <a:ea typeface="+mn-ea"/>
                <a:cs typeface="+mn-cs"/>
              </a:rPr>
              <a:t>Click to edit Master title style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346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09633739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588853177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708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02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0340998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3008313" cy="68580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6800"/>
            <a:ext cx="5111750" cy="50593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 txBox="1">
            <a:spLocks noChangeArrowheads="1"/>
          </p:cNvSpPr>
          <p:nvPr userDrawn="1"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solidFill>
                  <a:srgbClr val="414343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73049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76200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 txBox="1">
            <a:spLocks noChangeArrowheads="1"/>
          </p:cNvSpPr>
          <p:nvPr userDrawn="1"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solidFill>
                  <a:schemeClr val="tx1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00456493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60522888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 txBox="1">
            <a:spLocks noChangeArrowheads="1"/>
          </p:cNvSpPr>
          <p:nvPr userDrawn="1"/>
        </p:nvSpPr>
        <p:spPr bwMode="auto">
          <a:xfrm>
            <a:off x="0" y="0"/>
            <a:ext cx="7848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solidFill>
                  <a:srgbClr val="414343"/>
                </a:solidFill>
                <a:latin typeface="Calibri"/>
              </a:rPr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36660725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4762500"/>
            <a:ext cx="5105400" cy="5715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391478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tara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78" y="0"/>
            <a:ext cx="1806221" cy="6784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567311"/>
            <a:ext cx="9144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DCFCE"/>
              </a:solidFill>
              <a:latin typeface="Calibri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8974138" y="53975"/>
            <a:ext cx="109537" cy="106363"/>
          </a:xfrm>
          <a:prstGeom prst="rect">
            <a:avLst/>
          </a:prstGeom>
          <a:solidFill>
            <a:srgbClr val="144578">
              <a:alpha val="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820738" eaLnBrk="0" hangingPunct="0">
              <a:tabLst>
                <a:tab pos="0" algn="l"/>
              </a:tabLst>
              <a:defRPr/>
            </a:pPr>
            <a:fld id="{0AF4B65F-3DD8-4FF9-9DFF-D558D40358E0}" type="slidenum">
              <a:rPr lang="en-US" sz="700">
                <a:solidFill>
                  <a:srgbClr val="E4E4E4"/>
                </a:solidFill>
                <a:latin typeface="Arial" pitchFamily="-112" charset="0"/>
                <a:ea typeface="Arial" pitchFamily="-112" charset="0"/>
                <a:cs typeface="Arial" pitchFamily="-112" charset="0"/>
                <a:sym typeface="Arial" pitchFamily="-112" charset="0"/>
              </a:rPr>
              <a:pPr algn="ctr" defTabSz="820738" eaLnBrk="0" hangingPunct="0">
                <a:tabLst>
                  <a:tab pos="0" algn="l"/>
                </a:tabLst>
                <a:defRPr/>
              </a:pPr>
              <a:t>‹#›</a:t>
            </a:fld>
            <a:endParaRPr lang="en-US" sz="700" dirty="0">
              <a:solidFill>
                <a:srgbClr val="E4E4E4"/>
              </a:solidFill>
              <a:latin typeface="Arial" pitchFamily="-112" charset="0"/>
              <a:ea typeface="Arial" pitchFamily="-112" charset="0"/>
              <a:cs typeface="Arial" pitchFamily="-112" charset="0"/>
              <a:sym typeface="Arial" pitchFamily="-112" charset="0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77025" y="6629400"/>
            <a:ext cx="3113087" cy="123825"/>
          </a:xfrm>
          <a:prstGeom prst="rect">
            <a:avLst/>
          </a:prstGeom>
          <a:solidFill>
            <a:srgbClr val="144578">
              <a:alpha val="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defTabSz="820738" eaLnBrk="0" hangingPunct="0">
              <a:defRPr/>
            </a:pPr>
            <a:r>
              <a:rPr lang="en-US" sz="800" dirty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Copyright © </a:t>
            </a:r>
            <a:r>
              <a:rPr lang="en-US" sz="800" dirty="0" smtClean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2013, </a:t>
            </a:r>
            <a:r>
              <a:rPr lang="en-US" sz="800" dirty="0" err="1" smtClean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Vistara</a:t>
            </a:r>
            <a:r>
              <a:rPr lang="en-US" sz="800" dirty="0" smtClean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 LLC </a:t>
            </a:r>
            <a:r>
              <a:rPr lang="en-US" sz="800" dirty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All Rights Reserved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0485" y="6567311"/>
            <a:ext cx="129437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err="1" smtClean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Vistara</a:t>
            </a:r>
            <a:r>
              <a:rPr lang="en-US" sz="1000" dirty="0" smtClean="0">
                <a:solidFill>
                  <a:schemeClr val="tx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 Confidential</a:t>
            </a:r>
            <a:endParaRPr lang="en-US" sz="1000" dirty="0">
              <a:solidFill>
                <a:schemeClr val="tx1"/>
              </a:solidFill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477000" y="6583363"/>
            <a:ext cx="2590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IT Operations Cloud</a:t>
            </a:r>
            <a:endParaRPr lang="en-US" sz="1000" b="0" i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410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155" y="488"/>
            <a:ext cx="7475566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10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39881"/>
            <a:ext cx="9144000" cy="2424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96383"/>
            <a:ext cx="9143998" cy="1418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136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ransition>
    <p:wipe dir="r"/>
  </p:transition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b="1" i="0" kern="1200">
          <a:solidFill>
            <a:schemeClr val="tx1"/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vistara_logo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7425" y="0"/>
            <a:ext cx="180657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6567488"/>
            <a:ext cx="9144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t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DCFC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8974138" y="53975"/>
            <a:ext cx="109537" cy="106363"/>
          </a:xfrm>
          <a:prstGeom prst="rect">
            <a:avLst/>
          </a:prstGeom>
          <a:solidFill>
            <a:srgbClr val="144578">
              <a:alpha val="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820738" eaLnBrk="0" fontAlgn="auto" hangingPunct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  <a:defRPr/>
            </a:pPr>
            <a:fld id="{39D66283-15F3-4F4B-9EE6-65C303F9B4A8}" type="slidenum">
              <a:rPr lang="en-US" sz="700">
                <a:solidFill>
                  <a:srgbClr val="E4E4E4"/>
                </a:solidFill>
                <a:latin typeface="Arial" pitchFamily="-112" charset="0"/>
                <a:ea typeface="Arial" pitchFamily="-112" charset="0"/>
                <a:cs typeface="Arial" pitchFamily="-112" charset="0"/>
                <a:sym typeface="Arial" pitchFamily="-112" charset="0"/>
              </a:rPr>
              <a:pPr algn="ctr" defTabSz="820738" eaLnBrk="0" fontAlgn="auto" hangingPunct="0">
                <a:spcBef>
                  <a:spcPts val="0"/>
                </a:spcBef>
                <a:spcAft>
                  <a:spcPts val="0"/>
                </a:spcAft>
                <a:tabLst>
                  <a:tab pos="0" algn="l"/>
                </a:tabLst>
                <a:defRPr/>
              </a:pPr>
              <a:t>‹#›</a:t>
            </a:fld>
            <a:endParaRPr lang="en-US" sz="700" dirty="0">
              <a:solidFill>
                <a:srgbClr val="E4E4E4"/>
              </a:solidFill>
              <a:latin typeface="Arial" pitchFamily="-112" charset="0"/>
              <a:ea typeface="Arial" pitchFamily="-112" charset="0"/>
              <a:cs typeface="Arial" pitchFamily="-112" charset="0"/>
              <a:sym typeface="Arial" pitchFamily="-112" charset="0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63513" y="6629400"/>
            <a:ext cx="3113087" cy="123825"/>
          </a:xfrm>
          <a:prstGeom prst="rect">
            <a:avLst/>
          </a:prstGeom>
          <a:solidFill>
            <a:srgbClr val="144578">
              <a:alpha val="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prstTxWarp prst="textNoShape">
              <a:avLst/>
            </a:prstTxWarp>
            <a:spAutoFit/>
          </a:bodyPr>
          <a:lstStyle/>
          <a:p>
            <a:pPr defTabSz="820738" eaLnBrk="0" hangingPunct="0"/>
            <a:r>
              <a:rPr lang="en-US" sz="800" dirty="0">
                <a:ea typeface="Arial" charset="0"/>
                <a:cs typeface="Arial" charset="0"/>
              </a:rPr>
              <a:t>Copyright © </a:t>
            </a:r>
            <a:r>
              <a:rPr lang="en-US" sz="800" dirty="0" smtClean="0">
                <a:ea typeface="Arial" charset="0"/>
                <a:cs typeface="Arial" charset="0"/>
              </a:rPr>
              <a:t>2013, </a:t>
            </a:r>
            <a:r>
              <a:rPr lang="en-US" sz="800" dirty="0" err="1">
                <a:ea typeface="Arial" charset="0"/>
                <a:cs typeface="Arial" charset="0"/>
              </a:rPr>
              <a:t>Vistara</a:t>
            </a:r>
            <a:r>
              <a:rPr lang="en-US" sz="800" dirty="0">
                <a:ea typeface="Arial" charset="0"/>
                <a:cs typeface="Arial" charset="0"/>
              </a:rPr>
              <a:t> Inc. All Rights Reserved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0488" y="6567488"/>
            <a:ext cx="1293812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Vistara</a:t>
            </a:r>
            <a:r>
              <a:rPr lang="en-US" sz="1000" dirty="0">
                <a:latin typeface="Arial" pitchFamily="-112" charset="0"/>
                <a:ea typeface="Arial" pitchFamily="-112" charset="0"/>
                <a:cs typeface="Arial" pitchFamily="-112" charset="0"/>
              </a:rPr>
              <a:t> Confidential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477000" y="6583363"/>
            <a:ext cx="2590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000" b="0" i="1" dirty="0" smtClean="0">
                <a:ea typeface="+mn-ea"/>
                <a:cs typeface="Arial" charset="0"/>
              </a:rPr>
              <a:t>The IT </a:t>
            </a:r>
            <a:r>
              <a:rPr lang="en-US" sz="1000" b="0" i="1" smtClean="0">
                <a:ea typeface="+mn-ea"/>
                <a:cs typeface="Arial" charset="0"/>
              </a:rPr>
              <a:t>Operations Cloud</a:t>
            </a:r>
            <a:endParaRPr lang="en-US" sz="1000" b="0" i="1" dirty="0">
              <a:ea typeface="+mn-ea"/>
              <a:cs typeface="Arial" charset="0"/>
            </a:endParaRPr>
          </a:p>
        </p:txBody>
      </p:sp>
      <p:sp>
        <p:nvSpPr>
          <p:cNvPr id="103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88" y="0"/>
            <a:ext cx="74755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39763"/>
            <a:ext cx="9144000" cy="24288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96913"/>
            <a:ext cx="9144000" cy="1412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0" r:id="rId6"/>
    <p:sldLayoutId id="2147483678" r:id="rId7"/>
    <p:sldLayoutId id="2147483681" r:id="rId8"/>
    <p:sldLayoutId id="2147483694" r:id="rId9"/>
  </p:sldLayoutIdLst>
  <p:transition>
    <p:wipe dir="r"/>
  </p:transition>
  <p:txStyles>
    <p:titleStyle>
      <a:lvl1pPr algn="l" defTabSz="457200" rtl="0" fontAlgn="base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-65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-65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-65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-65" charset="0"/>
          <a:ea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-65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gif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gif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gif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5.png"/><Relationship Id="rId18" Type="http://schemas.openxmlformats.org/officeDocument/2006/relationships/image" Target="../media/image76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19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00"/>
            <a:ext cx="9144000" cy="1876778"/>
          </a:xfrm>
          <a:prstGeom prst="rect">
            <a:avLst/>
          </a:prstGeom>
          <a:gradFill flip="none" rotWithShape="1">
            <a:gsLst>
              <a:gs pos="23000">
                <a:schemeClr val="bg1"/>
              </a:gs>
              <a:gs pos="50000">
                <a:schemeClr val="bg1">
                  <a:alpha val="8000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tham"/>
              <a:cs typeface="Gotham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7203" y="2772465"/>
            <a:ext cx="4787900" cy="758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Gotham"/>
              </a:rPr>
              <a:t>Managing Modern IT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Gotham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4197204" y="3473793"/>
            <a:ext cx="4787900" cy="17942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Gotham"/>
              </a:rPr>
              <a:t>Simplify IT Operations by Unifying Element </a:t>
            </a:r>
            <a:r>
              <a:rPr lang="en-US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Gotham"/>
              </a:rPr>
              <a:t>Management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+mn-lt"/>
                <a:cs typeface="Gotham"/>
              </a:rPr>
              <a:t>June 2013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+mn-lt"/>
              <a:cs typeface="Gotham"/>
            </a:endParaRPr>
          </a:p>
        </p:txBody>
      </p:sp>
      <p:pic>
        <p:nvPicPr>
          <p:cNvPr id="4" name="Picture 3" descr="vistara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76" y="1022970"/>
            <a:ext cx="3508248" cy="8731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96913"/>
            <a:ext cx="9144000" cy="1412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184" y="2511612"/>
            <a:ext cx="3978835" cy="2640861"/>
            <a:chOff x="4787901" y="2265952"/>
            <a:chExt cx="3978835" cy="2640861"/>
          </a:xfrm>
        </p:grpSpPr>
        <p:pic>
          <p:nvPicPr>
            <p:cNvPr id="12" name="Picture 11" descr="iStock_000020145781Medium-1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7901" y="2265952"/>
              <a:ext cx="3978835" cy="2640861"/>
            </a:xfrm>
            <a:prstGeom prst="roundRect">
              <a:avLst/>
            </a:prstGeo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 descr="vistara_logo.eps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r="73333"/>
            <a:stretch>
              <a:fillRect/>
            </a:stretch>
          </p:blipFill>
          <p:spPr>
            <a:xfrm>
              <a:off x="6324600" y="2794000"/>
              <a:ext cx="825500" cy="77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26889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05800" y="6597650"/>
            <a:ext cx="685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E864A9-41D8-4F12-B1C6-47F4CDE72E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runningman_Medium.jpg"/>
          <p:cNvPicPr>
            <a:picLocks noChangeAspect="1"/>
          </p:cNvPicPr>
          <p:nvPr/>
        </p:nvPicPr>
        <p:blipFill>
          <a:blip r:embed="rId2" cstate="print"/>
          <a:srcRect t="10372" b="29235"/>
          <a:stretch>
            <a:fillRect/>
          </a:stretch>
        </p:blipFill>
        <p:spPr>
          <a:xfrm>
            <a:off x="149381" y="1122630"/>
            <a:ext cx="4857047" cy="4399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863" y="2952012"/>
            <a:ext cx="4097448" cy="975408"/>
          </a:xfrm>
        </p:spPr>
        <p:txBody>
          <a:bodyPr/>
          <a:lstStyle/>
          <a:p>
            <a:r>
              <a:rPr lang="en-US" b="0" dirty="0" smtClean="0">
                <a:solidFill>
                  <a:schemeClr val="accent2">
                    <a:lumMod val="90000"/>
                    <a:lumOff val="10000"/>
                  </a:schemeClr>
                </a:solidFill>
              </a:rPr>
              <a:t>Make the leap to unified IT management</a:t>
            </a:r>
            <a:endParaRPr lang="en-US" b="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96855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050" y="-50800"/>
            <a:ext cx="7550150" cy="871538"/>
          </a:xfrm>
        </p:spPr>
        <p:txBody>
          <a:bodyPr/>
          <a:lstStyle/>
          <a:p>
            <a:r>
              <a:rPr lang="en-US" sz="2400" dirty="0" smtClean="0">
                <a:latin typeface="Arial" charset="0"/>
              </a:rPr>
              <a:t>Unified- What does it take?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endParaRPr lang="en-US" sz="2400" dirty="0">
              <a:latin typeface="Arial" charset="0"/>
            </a:endParaRPr>
          </a:p>
        </p:txBody>
      </p:sp>
      <p:sp>
        <p:nvSpPr>
          <p:cNvPr id="25602" name="Content Placeholder 14"/>
          <p:cNvSpPr>
            <a:spLocks noGrp="1"/>
          </p:cNvSpPr>
          <p:nvPr>
            <p:ph idx="1"/>
          </p:nvPr>
        </p:nvSpPr>
        <p:spPr>
          <a:xfrm>
            <a:off x="3130550" y="1251827"/>
            <a:ext cx="5665789" cy="4371975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API level integrations with Cisco UCS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API integration with NetApp FAS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API integration with EMC VNX,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VNXe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API Integration with Brocade VDX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Ready integration with SCOM and Virtual Center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CI Discovery Templates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Provisioning, Scripting and Capacity Management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Correlation, Audit and Monitoring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Service Catalog for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FlexPod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and VSPEX</a:t>
            </a:r>
          </a:p>
          <a:p>
            <a:pPr marL="0" indent="0">
              <a:spcBef>
                <a:spcPts val="900"/>
              </a:spcBef>
              <a:buNone/>
            </a:pPr>
            <a:endParaRPr lang="en-US" sz="2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603" name="Rectangle 115"/>
          <p:cNvSpPr>
            <a:spLocks noChangeArrowheads="1"/>
          </p:cNvSpPr>
          <p:nvPr/>
        </p:nvSpPr>
        <p:spPr bwMode="gray">
          <a:xfrm>
            <a:off x="2882900" y="1665288"/>
            <a:ext cx="2476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Clr>
                <a:schemeClr val="accent2"/>
              </a:buClr>
              <a:buFont typeface="Wingdings 2" charset="0"/>
              <a:buNone/>
            </a:pP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25613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8305800" y="6597650"/>
            <a:ext cx="6858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9B43FE-FEAA-2641-86C0-49A9E54D49B1}" type="slidenum">
              <a:rPr lang="en-US" sz="1000">
                <a:solidFill>
                  <a:schemeClr val="accent1"/>
                </a:solidFill>
              </a:rPr>
              <a:pPr eaLnBrk="1" hangingPunct="1"/>
              <a:t>11</a:t>
            </a:fld>
            <a:endParaRPr lang="en-US" sz="1000">
              <a:solidFill>
                <a:schemeClr val="accent1"/>
              </a:solidFill>
            </a:endParaRPr>
          </a:p>
        </p:txBody>
      </p:sp>
      <p:pic>
        <p:nvPicPr>
          <p:cNvPr id="6" name="Picture 5" descr="VSPEX-BCD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51" r="47751"/>
          <a:stretch/>
        </p:blipFill>
        <p:spPr>
          <a:xfrm>
            <a:off x="287338" y="1855788"/>
            <a:ext cx="1181101" cy="420211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82315" y="2287588"/>
            <a:ext cx="1170395" cy="3677444"/>
            <a:chOff x="1872815" y="1855788"/>
            <a:chExt cx="1010085" cy="3681412"/>
          </a:xfrm>
        </p:grpSpPr>
        <p:pic>
          <p:nvPicPr>
            <p:cNvPr id="7" name="Picture 6" descr="flexpod1.tif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11792"/>
            <a:stretch/>
          </p:blipFill>
          <p:spPr>
            <a:xfrm>
              <a:off x="1872815" y="1855788"/>
              <a:ext cx="1010085" cy="3681412"/>
            </a:xfrm>
            <a:prstGeom prst="rect">
              <a:avLst/>
            </a:prstGeom>
          </p:spPr>
        </p:pic>
        <p:pic>
          <p:nvPicPr>
            <p:cNvPr id="8" name="Picture 7" descr="FlexPod2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9151" y="1968500"/>
              <a:ext cx="948349" cy="560388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682315" y="1770064"/>
            <a:ext cx="1128292" cy="50641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FlexPod</a:t>
            </a:r>
            <a:r>
              <a:rPr lang="en-US" dirty="0">
                <a:solidFill>
                  <a:schemeClr val="tx1"/>
                </a:solidFill>
              </a:rPr>
              <a:t>®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0147" y="1760540"/>
            <a:ext cx="1128292" cy="50641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VSPEX®</a:t>
            </a:r>
          </a:p>
        </p:txBody>
      </p:sp>
    </p:spTree>
    <p:extLst>
      <p:ext uri="{BB962C8B-B14F-4D97-AF65-F5344CB8AC3E}">
        <p14:creationId xmlns="" xmlns:p14="http://schemas.microsoft.com/office/powerpoint/2010/main" val="14667013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88" y="0"/>
            <a:ext cx="7475537" cy="708025"/>
          </a:xfrm>
        </p:spPr>
        <p:txBody>
          <a:bodyPr/>
          <a:lstStyle/>
          <a:p>
            <a:r>
              <a:rPr lang="en-US" dirty="0" smtClean="0"/>
              <a:t>Rules for Unifying Element Management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7000" y="1025526"/>
            <a:ext cx="3263900" cy="2733674"/>
          </a:xfrm>
          <a:prstGeom prst="roundRect">
            <a:avLst>
              <a:gd name="adj" fmla="val 1000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3390900" y="1005418"/>
            <a:ext cx="55366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Centralize service delivery and save time and money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Reduce “Application Hopping”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Aggregate knowledge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Share your wisdom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Runbooks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Automation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Keep the tools you love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Save money by obsoleting </a:t>
            </a:r>
            <a:r>
              <a:rPr lang="en-US" sz="2400" dirty="0" err="1" smtClean="0">
                <a:latin typeface="+mj-lt"/>
              </a:rPr>
              <a:t>shelfware</a:t>
            </a:r>
            <a:r>
              <a:rPr lang="en-US" sz="2400" dirty="0" smtClean="0">
                <a:latin typeface="+mj-lt"/>
              </a:rPr>
              <a:t> and tools you don’t like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Pay for what you use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But don’t spend your time integrating other people’s software if you don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’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 have to!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92289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88" y="0"/>
            <a:ext cx="7475537" cy="708025"/>
          </a:xfrm>
        </p:spPr>
        <p:txBody>
          <a:bodyPr/>
          <a:lstStyle/>
          <a:p>
            <a:r>
              <a:rPr lang="en-US" dirty="0" smtClean="0"/>
              <a:t>The Benefits</a:t>
            </a:r>
            <a:endParaRPr lang="en-US" dirty="0"/>
          </a:p>
        </p:txBody>
      </p:sp>
      <p:pic>
        <p:nvPicPr>
          <p:cNvPr id="5" name="Picture 15" descr="CIMG5721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512808"/>
            <a:ext cx="2314383" cy="377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42-19134126_LightBulbGrassS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68" y="2512808"/>
            <a:ext cx="1963832" cy="379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377882" y="4838700"/>
            <a:ext cx="4919568" cy="1239664"/>
          </a:xfrm>
          <a:prstGeom prst="rightArrow">
            <a:avLst/>
          </a:prstGeom>
          <a:solidFill>
            <a:srgbClr val="60606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Save 20%  By Not Hopping</a:t>
            </a:r>
            <a:endParaRPr lang="en-US" sz="2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781300" y="1066800"/>
            <a:ext cx="4064000" cy="3771900"/>
          </a:xfrm>
          <a:prstGeom prst="roundRect">
            <a:avLst/>
          </a:prstGeom>
          <a:solidFill>
            <a:srgbClr val="006F3C"/>
          </a:solidFill>
          <a:ln>
            <a:solidFill>
              <a:srgbClr val="006F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Level 1 and Level 2 IT staff account for 80% of the reportable outcomes in IT!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Centralize operations activities onto one platform, and gain one source of truth.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Software upgrades itself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secure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scalable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Pay for what you use</a:t>
            </a:r>
          </a:p>
        </p:txBody>
      </p:sp>
    </p:spTree>
    <p:extLst>
      <p:ext uri="{BB962C8B-B14F-4D97-AF65-F5344CB8AC3E}">
        <p14:creationId xmlns="" xmlns:p14="http://schemas.microsoft.com/office/powerpoint/2010/main" val="2523059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Vertical Text Placeholder 20"/>
          <p:cNvSpPr>
            <a:spLocks noGrp="1"/>
          </p:cNvSpPr>
          <p:nvPr>
            <p:ph type="body" orient="vert" idx="1"/>
          </p:nvPr>
        </p:nvSpPr>
        <p:spPr>
          <a:xfrm>
            <a:off x="457200" y="1149040"/>
            <a:ext cx="4165600" cy="4767263"/>
          </a:xfrm>
        </p:spPr>
        <p:txBody>
          <a:bodyPr vert="horz"/>
          <a:lstStyle/>
          <a:p>
            <a:r>
              <a:rPr lang="en-US" sz="2800" dirty="0" smtClean="0">
                <a:latin typeface="Calibri" charset="0"/>
              </a:rPr>
              <a:t>Unifies service management and delivery across internal and externally sourced infrastructure and services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</a:rPr>
              <a:t>Unifies Element Management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</a:rPr>
              <a:t>Federate Hybrid IT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</a:rPr>
              <a:t>Manage Modern IT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endParaRPr lang="en-US" sz="2800" dirty="0" smtClean="0">
              <a:latin typeface="Calibri" charset="0"/>
            </a:endParaRPr>
          </a:p>
        </p:txBody>
      </p:sp>
      <p:sp>
        <p:nvSpPr>
          <p:cNvPr id="16387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Why Vistara</a:t>
            </a:r>
          </a:p>
        </p:txBody>
      </p:sp>
      <p:sp>
        <p:nvSpPr>
          <p:cNvPr id="16388" name="TextBox 21"/>
          <p:cNvSpPr txBox="1">
            <a:spLocks noChangeArrowheads="1"/>
          </p:cNvSpPr>
          <p:nvPr/>
        </p:nvSpPr>
        <p:spPr bwMode="auto">
          <a:xfrm>
            <a:off x="1387475" y="434498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57200" y="5842001"/>
            <a:ext cx="8309535" cy="474662"/>
          </a:xfrm>
          <a:prstGeom prst="wedgeRoundRectCallout">
            <a:avLst>
              <a:gd name="adj1" fmla="val 14853"/>
              <a:gd name="adj2" fmla="val -49771"/>
              <a:gd name="adj3" fmla="val 16667"/>
            </a:avLst>
          </a:prstGeom>
          <a:solidFill>
            <a:srgbClr val="60606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Provides insight and measurement of IT spend and resources across the enterprise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 descr="iStock_000020145781Medium-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900" y="1704127"/>
            <a:ext cx="3978835" cy="2640861"/>
          </a:xfrm>
          <a:prstGeom prst="round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624985" y="4514820"/>
            <a:ext cx="2288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  <a:latin typeface="+mn-lt"/>
              </a:rPr>
              <a:t>IT Operations Cloud</a:t>
            </a:r>
          </a:p>
        </p:txBody>
      </p:sp>
      <p:pic>
        <p:nvPicPr>
          <p:cNvPr id="12" name="Picture 11" descr="vistara_logo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73333"/>
          <a:stretch>
            <a:fillRect/>
          </a:stretch>
        </p:blipFill>
        <p:spPr>
          <a:xfrm>
            <a:off x="6324600" y="2190959"/>
            <a:ext cx="825500" cy="770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94096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Discov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049"/>
            <a:ext cx="9144000" cy="3433379"/>
          </a:xfrm>
          <a:prstGeom prst="rect">
            <a:avLst/>
          </a:prstGeom>
        </p:spPr>
      </p:pic>
      <p:pic>
        <p:nvPicPr>
          <p:cNvPr id="9" name="Picture 8" descr="EasyProvis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4163"/>
            <a:ext cx="9144000" cy="27292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51453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Virtual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6" b="196"/>
          <a:stretch>
            <a:fillRect/>
          </a:stretch>
        </p:blipFill>
        <p:spPr>
          <a:xfrm>
            <a:off x="19243" y="908913"/>
            <a:ext cx="9124757" cy="5576241"/>
          </a:xfrm>
        </p:spPr>
      </p:pic>
    </p:spTree>
    <p:extLst>
      <p:ext uri="{BB962C8B-B14F-4D97-AF65-F5344CB8AC3E}">
        <p14:creationId xmlns="" xmlns:p14="http://schemas.microsoft.com/office/powerpoint/2010/main" val="16734303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Unifi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" y="57730"/>
            <a:ext cx="9144000" cy="64998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41220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8Sec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624"/>
            <a:ext cx="9144000" cy="5551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55076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Mobi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654"/>
            <a:ext cx="9144000" cy="2524489"/>
          </a:xfrm>
          <a:prstGeom prst="rect">
            <a:avLst/>
          </a:prstGeom>
        </p:spPr>
      </p:pic>
      <p:pic>
        <p:nvPicPr>
          <p:cNvPr id="7" name="Picture 6" descr="9wha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8799"/>
            <a:ext cx="9144000" cy="2811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42787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56356" y="50342"/>
            <a:ext cx="6420644" cy="708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smtClean="0"/>
              <a:t>Vistara Corporate Overview</a:t>
            </a:r>
            <a:endParaRPr lang="en-US" sz="3200" dirty="0"/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304800" y="1525791"/>
            <a:ext cx="4267200" cy="4801316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Incorporated July 2012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Headquarters in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San Jose, 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CA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Development center in Hyderabad with 50 R&amp;D engineers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Representative office in Japan</a:t>
            </a:r>
            <a:endParaRPr lang="en-US" altLang="ja-JP" dirty="0">
              <a:solidFill>
                <a:srgbClr val="595959"/>
              </a:solidFill>
              <a:latin typeface="+mj-lt"/>
              <a:cs typeface="ＭＳ Ｐゴシック"/>
            </a:endParaRP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Used by managed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s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ervice providers for seven years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Over 1100 customers using Vistara 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Available for enterprise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s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ince January 2013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SaaS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p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latform</a:t>
            </a:r>
            <a:endParaRPr lang="en-US" altLang="ja-JP" dirty="0">
              <a:solidFill>
                <a:srgbClr val="595959"/>
              </a:solidFill>
              <a:latin typeface="+mj-lt"/>
              <a:cs typeface="ＭＳ Ｐゴシック"/>
            </a:endParaRP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Strong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c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hannel distribution – over 140 VARs through parent company alone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Available in North America and Japan </a:t>
            </a:r>
          </a:p>
          <a:p>
            <a:pPr marL="342900" indent="-342900" defTabSz="914400">
              <a:spcBef>
                <a:spcPct val="20000"/>
              </a:spcBef>
              <a:buClr>
                <a:srgbClr val="595959"/>
              </a:buClr>
              <a:buFont typeface="Arial" pitchFamily="34" charset="0"/>
              <a:buChar char="•"/>
            </a:pP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Patent pending </a:t>
            </a:r>
            <a:r>
              <a:rPr lang="en-US" altLang="ja-JP" dirty="0">
                <a:solidFill>
                  <a:srgbClr val="595959"/>
                </a:solidFill>
                <a:latin typeface="+mj-lt"/>
                <a:cs typeface="ＭＳ Ｐゴシック"/>
              </a:rPr>
              <a:t>t</a:t>
            </a:r>
            <a:r>
              <a:rPr lang="en-US" altLang="ja-JP" dirty="0" smtClean="0">
                <a:solidFill>
                  <a:srgbClr val="595959"/>
                </a:solidFill>
                <a:latin typeface="+mj-lt"/>
                <a:cs typeface="ＭＳ Ｐゴシック"/>
              </a:rPr>
              <a:t>echnology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304800" y="992391"/>
            <a:ext cx="4267200" cy="38728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60400" indent="-660400" algn="ctr" defTabSz="914400">
              <a:lnSpc>
                <a:spcPct val="95000"/>
              </a:lnSpc>
              <a:spcBef>
                <a:spcPct val="50000"/>
              </a:spcBef>
              <a:spcAft>
                <a:spcPct val="25000"/>
              </a:spcAft>
              <a:buClr>
                <a:srgbClr val="144578"/>
              </a:buClr>
              <a:buSzPct val="90000"/>
              <a:defRPr/>
            </a:pPr>
            <a:r>
              <a:rPr lang="en-US" sz="2000" b="1" kern="0" dirty="0">
                <a:solidFill>
                  <a:schemeClr val="bg1"/>
                </a:solidFill>
                <a:latin typeface="Corbel" pitchFamily="34" charset="0"/>
              </a:rPr>
              <a:t>Who W</a:t>
            </a:r>
            <a:r>
              <a:rPr lang="en-US" sz="2000" b="1" kern="0" dirty="0" smtClean="0">
                <a:solidFill>
                  <a:schemeClr val="bg1"/>
                </a:solidFill>
                <a:latin typeface="Corbel" pitchFamily="34" charset="0"/>
              </a:rPr>
              <a:t>e Are</a:t>
            </a:r>
            <a:endParaRPr lang="en-US" sz="2000" b="1" kern="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4724400" y="992391"/>
            <a:ext cx="4114800" cy="38728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60400" indent="-660400" algn="ctr" defTabSz="914400">
              <a:lnSpc>
                <a:spcPct val="95000"/>
              </a:lnSpc>
              <a:spcBef>
                <a:spcPct val="50000"/>
              </a:spcBef>
              <a:spcAft>
                <a:spcPct val="25000"/>
              </a:spcAft>
              <a:buClr>
                <a:srgbClr val="144578"/>
              </a:buClr>
              <a:buSzPct val="90000"/>
              <a:defRPr/>
            </a:pPr>
            <a:r>
              <a:rPr lang="en-US" sz="2000" b="1" kern="0" dirty="0" smtClean="0">
                <a:solidFill>
                  <a:schemeClr val="bg1"/>
                </a:solidFill>
                <a:latin typeface="Corbel" pitchFamily="34" charset="0"/>
              </a:rPr>
              <a:t>Our  Customers</a:t>
            </a:r>
            <a:endParaRPr lang="en-US" sz="2000" b="1" kern="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4738232" y="4756227"/>
            <a:ext cx="4114800" cy="38728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60400" indent="-660400" algn="ctr" defTabSz="914400">
              <a:lnSpc>
                <a:spcPct val="95000"/>
              </a:lnSpc>
              <a:spcBef>
                <a:spcPct val="50000"/>
              </a:spcBef>
              <a:spcAft>
                <a:spcPct val="25000"/>
              </a:spcAft>
              <a:buClr>
                <a:srgbClr val="144578"/>
              </a:buClr>
              <a:buSzPct val="90000"/>
              <a:defRPr/>
            </a:pPr>
            <a:r>
              <a:rPr lang="en-US" sz="2000" b="1" kern="0" dirty="0" smtClean="0">
                <a:solidFill>
                  <a:schemeClr val="bg1"/>
                </a:solidFill>
                <a:latin typeface="+mj-lt"/>
              </a:rPr>
              <a:t>Our Partners</a:t>
            </a:r>
            <a:endParaRPr lang="en-US" sz="2000" b="1" kern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455" y="1525791"/>
            <a:ext cx="583563" cy="583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585" y="1534901"/>
            <a:ext cx="683193" cy="525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318" y="2112754"/>
            <a:ext cx="870411" cy="87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839" y="1477754"/>
            <a:ext cx="783858" cy="702315"/>
          </a:xfrm>
          <a:prstGeom prst="rect">
            <a:avLst/>
          </a:prstGeom>
        </p:spPr>
      </p:pic>
      <p:pic>
        <p:nvPicPr>
          <p:cNvPr id="4" name="Picture 3" descr="brocadeimg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21" y="5327894"/>
            <a:ext cx="1560427" cy="366700"/>
          </a:xfrm>
          <a:prstGeom prst="rect">
            <a:avLst/>
          </a:prstGeom>
        </p:spPr>
      </p:pic>
      <p:pic>
        <p:nvPicPr>
          <p:cNvPr id="10" name="Picture 9" descr="logo_cisc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68" y="5844596"/>
            <a:ext cx="1016000" cy="541867"/>
          </a:xfrm>
          <a:prstGeom prst="rect">
            <a:avLst/>
          </a:prstGeom>
        </p:spPr>
      </p:pic>
      <p:pic>
        <p:nvPicPr>
          <p:cNvPr id="11" name="Picture 10" descr="logo_em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85" y="5844596"/>
            <a:ext cx="1196120" cy="398707"/>
          </a:xfrm>
          <a:prstGeom prst="rect">
            <a:avLst/>
          </a:prstGeom>
        </p:spPr>
      </p:pic>
      <p:pic>
        <p:nvPicPr>
          <p:cNvPr id="13" name="Picture 12" descr="Logo_Microsoft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64" y="5195481"/>
            <a:ext cx="1121591" cy="564830"/>
          </a:xfrm>
          <a:prstGeom prst="rect">
            <a:avLst/>
          </a:prstGeom>
        </p:spPr>
      </p:pic>
      <p:pic>
        <p:nvPicPr>
          <p:cNvPr id="15" name="Picture 14" descr="logo_vmware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55" y="5327894"/>
            <a:ext cx="1194510" cy="188607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752064" y="3074448"/>
            <a:ext cx="4114800" cy="38728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60400" indent="-660400" algn="ctr" defTabSz="914400">
              <a:lnSpc>
                <a:spcPct val="95000"/>
              </a:lnSpc>
              <a:spcBef>
                <a:spcPct val="50000"/>
              </a:spcBef>
              <a:spcAft>
                <a:spcPct val="25000"/>
              </a:spcAft>
              <a:buClr>
                <a:srgbClr val="144578"/>
              </a:buClr>
              <a:buSzPct val="90000"/>
              <a:defRPr/>
            </a:pPr>
            <a:r>
              <a:rPr lang="en-US" sz="2000" b="1" kern="0" dirty="0" smtClean="0">
                <a:solidFill>
                  <a:schemeClr val="bg1"/>
                </a:solidFill>
                <a:latin typeface="Corbel" pitchFamily="34" charset="0"/>
              </a:rPr>
              <a:t>Our Distributors and VARs</a:t>
            </a:r>
            <a:endParaRPr lang="en-US" sz="2000" b="1" kern="0" dirty="0">
              <a:solidFill>
                <a:schemeClr val="bg1"/>
              </a:solidFill>
              <a:latin typeface="Corbel" pitchFamily="34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16" y="3614017"/>
            <a:ext cx="61118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9" descr="IM_logo_lg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86220" y="3614017"/>
            <a:ext cx="7334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3386" y="3614017"/>
            <a:ext cx="1273654" cy="486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9813" y="5760311"/>
            <a:ext cx="660400" cy="702197"/>
          </a:xfrm>
          <a:prstGeom prst="rect">
            <a:avLst/>
          </a:prstGeom>
        </p:spPr>
      </p:pic>
      <p:pic>
        <p:nvPicPr>
          <p:cNvPr id="12" name="Picture 11" descr="karr-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4" y="1525791"/>
            <a:ext cx="914400" cy="635000"/>
          </a:xfrm>
          <a:prstGeom prst="rect">
            <a:avLst/>
          </a:prstGeom>
        </p:spPr>
      </p:pic>
      <p:pic>
        <p:nvPicPr>
          <p:cNvPr id="14" name="Picture 13" descr="ntt-docomo-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27" y="2383222"/>
            <a:ext cx="1358391" cy="440559"/>
          </a:xfrm>
          <a:prstGeom prst="rect">
            <a:avLst/>
          </a:prstGeom>
        </p:spPr>
      </p:pic>
      <p:pic>
        <p:nvPicPr>
          <p:cNvPr id="16" name="Picture 15" descr="steelwedge-logo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71" y="2307368"/>
            <a:ext cx="1404642" cy="516413"/>
          </a:xfrm>
          <a:prstGeom prst="rect">
            <a:avLst/>
          </a:prstGeom>
        </p:spPr>
      </p:pic>
      <p:pic>
        <p:nvPicPr>
          <p:cNvPr id="17" name="Picture 16" descr="greenpages-log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98" y="4202299"/>
            <a:ext cx="1609920" cy="350978"/>
          </a:xfrm>
          <a:prstGeom prst="rect">
            <a:avLst/>
          </a:prstGeom>
        </p:spPr>
      </p:pic>
      <p:pic>
        <p:nvPicPr>
          <p:cNvPr id="18" name="Picture 17" descr="nexus-is-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87" y="4202299"/>
            <a:ext cx="1619381" cy="4539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926" y="3539352"/>
            <a:ext cx="868061" cy="5613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19682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Only Cloud Delivery is Cloudlike</a:t>
            </a:r>
            <a:endParaRPr lang="en-US" sz="3200" dirty="0"/>
          </a:p>
        </p:txBody>
      </p:sp>
      <p:sp>
        <p:nvSpPr>
          <p:cNvPr id="122" name="Rounded Rectangle 121"/>
          <p:cNvSpPr/>
          <p:nvPr/>
        </p:nvSpPr>
        <p:spPr>
          <a:xfrm>
            <a:off x="290136" y="966901"/>
            <a:ext cx="3464428" cy="5481400"/>
          </a:xfrm>
          <a:prstGeom prst="roundRect">
            <a:avLst>
              <a:gd name="adj" fmla="val 4021"/>
            </a:avLst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124" name="Group 152"/>
          <p:cNvGrpSpPr>
            <a:grpSpLocks/>
          </p:cNvGrpSpPr>
          <p:nvPr/>
        </p:nvGrpSpPr>
        <p:grpSpPr bwMode="auto">
          <a:xfrm>
            <a:off x="2221561" y="1274215"/>
            <a:ext cx="854075" cy="300037"/>
            <a:chOff x="2633663" y="4852988"/>
            <a:chExt cx="854075" cy="300037"/>
          </a:xfrm>
        </p:grpSpPr>
        <p:pic>
          <p:nvPicPr>
            <p:cNvPr id="139" name="Picture 17" descr="laptop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28" y="4856796"/>
              <a:ext cx="342510" cy="296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24" descr="laptop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63" y="4852988"/>
              <a:ext cx="342510" cy="296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53"/>
          <p:cNvGrpSpPr>
            <a:grpSpLocks/>
          </p:cNvGrpSpPr>
          <p:nvPr/>
        </p:nvGrpSpPr>
        <p:grpSpPr bwMode="auto">
          <a:xfrm>
            <a:off x="2830640" y="1768775"/>
            <a:ext cx="689612" cy="871864"/>
            <a:chOff x="2878138" y="1930400"/>
            <a:chExt cx="689612" cy="871863"/>
          </a:xfrm>
        </p:grpSpPr>
        <p:pic>
          <p:nvPicPr>
            <p:cNvPr id="143" name="Picture 23" descr="application_server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021" y="1930400"/>
              <a:ext cx="41159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" name="Picture 26" descr="application_server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234" y="2003425"/>
              <a:ext cx="41159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TextBox 28"/>
            <p:cNvSpPr txBox="1">
              <a:spLocks noChangeArrowheads="1"/>
            </p:cNvSpPr>
            <p:nvPr/>
          </p:nvSpPr>
          <p:spPr bwMode="auto">
            <a:xfrm>
              <a:off x="2878138" y="2463709"/>
              <a:ext cx="6896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800" dirty="0" smtClean="0"/>
                <a:t>Application</a:t>
              </a:r>
            </a:p>
            <a:p>
              <a:pPr algn="ctr" eaLnBrk="1" hangingPunct="1"/>
              <a:r>
                <a:rPr lang="en-US" sz="800" dirty="0" smtClean="0"/>
                <a:t>Server</a:t>
              </a:r>
              <a:endParaRPr lang="en-US" sz="800" dirty="0"/>
            </a:p>
          </p:txBody>
        </p:sp>
      </p:grpSp>
      <p:grpSp>
        <p:nvGrpSpPr>
          <p:cNvPr id="146" name="Group 154"/>
          <p:cNvGrpSpPr>
            <a:grpSpLocks/>
          </p:cNvGrpSpPr>
          <p:nvPr/>
        </p:nvGrpSpPr>
        <p:grpSpPr bwMode="auto">
          <a:xfrm>
            <a:off x="1328237" y="1179105"/>
            <a:ext cx="954508" cy="726554"/>
            <a:chOff x="2202688" y="1276350"/>
            <a:chExt cx="954508" cy="726553"/>
          </a:xfrm>
        </p:grpSpPr>
        <p:pic>
          <p:nvPicPr>
            <p:cNvPr id="181" name="Picture 12" descr="database_serv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895" y="1276350"/>
              <a:ext cx="511286" cy="51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TextBox 31"/>
            <p:cNvSpPr txBox="1">
              <a:spLocks noChangeArrowheads="1"/>
            </p:cNvSpPr>
            <p:nvPr/>
          </p:nvSpPr>
          <p:spPr bwMode="auto">
            <a:xfrm>
              <a:off x="2202688" y="1787459"/>
              <a:ext cx="95450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/>
                <a:t>Database Server</a:t>
              </a:r>
            </a:p>
          </p:txBody>
        </p:sp>
      </p:grpSp>
      <p:grpSp>
        <p:nvGrpSpPr>
          <p:cNvPr id="183" name="Group 155"/>
          <p:cNvGrpSpPr>
            <a:grpSpLocks/>
          </p:cNvGrpSpPr>
          <p:nvPr/>
        </p:nvGrpSpPr>
        <p:grpSpPr bwMode="auto">
          <a:xfrm>
            <a:off x="618868" y="1189365"/>
            <a:ext cx="684803" cy="695686"/>
            <a:chOff x="1145383" y="1313004"/>
            <a:chExt cx="684803" cy="695685"/>
          </a:xfrm>
        </p:grpSpPr>
        <p:pic>
          <p:nvPicPr>
            <p:cNvPr id="184" name="Picture 13" descr="file_server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46" y="1313004"/>
              <a:ext cx="506611" cy="511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TextBox 33"/>
            <p:cNvSpPr txBox="1">
              <a:spLocks noChangeArrowheads="1"/>
            </p:cNvSpPr>
            <p:nvPr/>
          </p:nvSpPr>
          <p:spPr bwMode="auto">
            <a:xfrm>
              <a:off x="1145383" y="1793245"/>
              <a:ext cx="68480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/>
                <a:t>File Server</a:t>
              </a:r>
            </a:p>
          </p:txBody>
        </p:sp>
      </p:grpSp>
      <p:grpSp>
        <p:nvGrpSpPr>
          <p:cNvPr id="186" name="Group 156"/>
          <p:cNvGrpSpPr>
            <a:grpSpLocks/>
          </p:cNvGrpSpPr>
          <p:nvPr/>
        </p:nvGrpSpPr>
        <p:grpSpPr bwMode="auto">
          <a:xfrm>
            <a:off x="367680" y="1880615"/>
            <a:ext cx="724427" cy="753518"/>
            <a:chOff x="444500" y="1349375"/>
            <a:chExt cx="724427" cy="753517"/>
          </a:xfrm>
        </p:grpSpPr>
        <p:pic>
          <p:nvPicPr>
            <p:cNvPr id="187" name="Picture 22" descr="web_server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38" y="1349375"/>
              <a:ext cx="574384" cy="57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TextBox 35"/>
            <p:cNvSpPr txBox="1">
              <a:spLocks noChangeArrowheads="1"/>
            </p:cNvSpPr>
            <p:nvPr/>
          </p:nvSpPr>
          <p:spPr bwMode="auto">
            <a:xfrm>
              <a:off x="444500" y="1887448"/>
              <a:ext cx="72442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Web Server</a:t>
              </a:r>
            </a:p>
          </p:txBody>
        </p:sp>
      </p:grpSp>
      <p:grpSp>
        <p:nvGrpSpPr>
          <p:cNvPr id="189" name="Group 157"/>
          <p:cNvGrpSpPr>
            <a:grpSpLocks/>
          </p:cNvGrpSpPr>
          <p:nvPr/>
        </p:nvGrpSpPr>
        <p:grpSpPr bwMode="auto">
          <a:xfrm>
            <a:off x="290137" y="2706278"/>
            <a:ext cx="710451" cy="688555"/>
            <a:chOff x="161925" y="2298700"/>
            <a:chExt cx="710451" cy="663442"/>
          </a:xfrm>
        </p:grpSpPr>
        <p:pic>
          <p:nvPicPr>
            <p:cNvPr id="190" name="Picture 15" descr="ftp_server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9" y="2298700"/>
              <a:ext cx="483925" cy="494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TextBox 37"/>
            <p:cNvSpPr txBox="1">
              <a:spLocks noChangeArrowheads="1"/>
            </p:cNvSpPr>
            <p:nvPr/>
          </p:nvSpPr>
          <p:spPr bwMode="auto">
            <a:xfrm>
              <a:off x="161925" y="2754556"/>
              <a:ext cx="710451" cy="20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FTP Server</a:t>
              </a:r>
            </a:p>
          </p:txBody>
        </p:sp>
      </p:grpSp>
      <p:grpSp>
        <p:nvGrpSpPr>
          <p:cNvPr id="192" name="Group 158"/>
          <p:cNvGrpSpPr>
            <a:grpSpLocks/>
          </p:cNvGrpSpPr>
          <p:nvPr/>
        </p:nvGrpSpPr>
        <p:grpSpPr bwMode="auto">
          <a:xfrm>
            <a:off x="241923" y="3453559"/>
            <a:ext cx="902962" cy="680672"/>
            <a:chOff x="134307" y="3246438"/>
            <a:chExt cx="902962" cy="680672"/>
          </a:xfrm>
        </p:grpSpPr>
        <p:pic>
          <p:nvPicPr>
            <p:cNvPr id="193" name="Picture 10" descr="active_directory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86" y="3246438"/>
              <a:ext cx="411357" cy="51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" name="TextBox 39"/>
            <p:cNvSpPr txBox="1">
              <a:spLocks noChangeArrowheads="1"/>
            </p:cNvSpPr>
            <p:nvPr/>
          </p:nvSpPr>
          <p:spPr bwMode="auto">
            <a:xfrm>
              <a:off x="134307" y="3711666"/>
              <a:ext cx="90296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Active Directory</a:t>
              </a:r>
            </a:p>
          </p:txBody>
        </p:sp>
      </p:grpSp>
      <p:grpSp>
        <p:nvGrpSpPr>
          <p:cNvPr id="195" name="Group 159"/>
          <p:cNvGrpSpPr>
            <a:grpSpLocks/>
          </p:cNvGrpSpPr>
          <p:nvPr/>
        </p:nvGrpSpPr>
        <p:grpSpPr bwMode="auto">
          <a:xfrm>
            <a:off x="981200" y="3302113"/>
            <a:ext cx="668338" cy="593177"/>
            <a:chOff x="1028700" y="3392488"/>
            <a:chExt cx="668338" cy="593177"/>
          </a:xfrm>
        </p:grpSpPr>
        <p:pic>
          <p:nvPicPr>
            <p:cNvPr id="196" name="Picture 14" descr="fire_wall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157" y="3392488"/>
              <a:ext cx="646881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TextBox 99"/>
            <p:cNvSpPr txBox="1">
              <a:spLocks noChangeArrowheads="1"/>
            </p:cNvSpPr>
            <p:nvPr/>
          </p:nvSpPr>
          <p:spPr bwMode="auto">
            <a:xfrm>
              <a:off x="1028700" y="3770221"/>
              <a:ext cx="5437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Firewall</a:t>
              </a:r>
            </a:p>
          </p:txBody>
        </p:sp>
      </p:grpSp>
      <p:grpSp>
        <p:nvGrpSpPr>
          <p:cNvPr id="198" name="Group 160"/>
          <p:cNvGrpSpPr>
            <a:grpSpLocks/>
          </p:cNvGrpSpPr>
          <p:nvPr/>
        </p:nvGrpSpPr>
        <p:grpSpPr bwMode="auto">
          <a:xfrm>
            <a:off x="269114" y="4129837"/>
            <a:ext cx="825867" cy="685068"/>
            <a:chOff x="280988" y="4341813"/>
            <a:chExt cx="825867" cy="685068"/>
          </a:xfrm>
        </p:grpSpPr>
        <p:pic>
          <p:nvPicPr>
            <p:cNvPr id="199" name="Picture 18" descr="ms_exchange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7430" y="4341813"/>
              <a:ext cx="479684" cy="51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TextBox 97"/>
            <p:cNvSpPr txBox="1">
              <a:spLocks noChangeArrowheads="1"/>
            </p:cNvSpPr>
            <p:nvPr/>
          </p:nvSpPr>
          <p:spPr bwMode="auto">
            <a:xfrm>
              <a:off x="280988" y="4811437"/>
              <a:ext cx="82586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MS Exchange</a:t>
              </a:r>
            </a:p>
          </p:txBody>
        </p:sp>
      </p:grpSp>
      <p:grpSp>
        <p:nvGrpSpPr>
          <p:cNvPr id="201" name="Group 161"/>
          <p:cNvGrpSpPr>
            <a:grpSpLocks/>
          </p:cNvGrpSpPr>
          <p:nvPr/>
        </p:nvGrpSpPr>
        <p:grpSpPr bwMode="auto">
          <a:xfrm>
            <a:off x="1029677" y="4218356"/>
            <a:ext cx="864339" cy="675635"/>
            <a:chOff x="1101725" y="4926013"/>
            <a:chExt cx="864339" cy="675634"/>
          </a:xfrm>
        </p:grpSpPr>
        <p:pic>
          <p:nvPicPr>
            <p:cNvPr id="202" name="Picture 25" descr="application_server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952" y="4926013"/>
              <a:ext cx="410669" cy="51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3" name="TextBox 95"/>
            <p:cNvSpPr txBox="1">
              <a:spLocks noChangeArrowheads="1"/>
            </p:cNvSpPr>
            <p:nvPr/>
          </p:nvSpPr>
          <p:spPr bwMode="auto">
            <a:xfrm>
              <a:off x="1101725" y="5386203"/>
              <a:ext cx="8643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/>
                <a:t>Backup Server</a:t>
              </a:r>
            </a:p>
          </p:txBody>
        </p:sp>
      </p:grpSp>
      <p:grpSp>
        <p:nvGrpSpPr>
          <p:cNvPr id="204" name="Group 163"/>
          <p:cNvGrpSpPr>
            <a:grpSpLocks/>
          </p:cNvGrpSpPr>
          <p:nvPr/>
        </p:nvGrpSpPr>
        <p:grpSpPr bwMode="auto">
          <a:xfrm>
            <a:off x="1011363" y="2646477"/>
            <a:ext cx="627062" cy="414475"/>
            <a:chOff x="1058863" y="2736850"/>
            <a:chExt cx="627062" cy="414475"/>
          </a:xfrm>
        </p:grpSpPr>
        <p:pic>
          <p:nvPicPr>
            <p:cNvPr id="205" name="Picture 21" descr="switch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863" y="2736850"/>
              <a:ext cx="627062" cy="25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TextBox 91"/>
            <p:cNvSpPr txBox="1">
              <a:spLocks noChangeArrowheads="1"/>
            </p:cNvSpPr>
            <p:nvPr/>
          </p:nvSpPr>
          <p:spPr bwMode="auto">
            <a:xfrm>
              <a:off x="1058863" y="2935881"/>
              <a:ext cx="4868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Switch</a:t>
              </a:r>
            </a:p>
          </p:txBody>
        </p:sp>
      </p:grpSp>
      <p:grpSp>
        <p:nvGrpSpPr>
          <p:cNvPr id="207" name="Group 164"/>
          <p:cNvGrpSpPr>
            <a:grpSpLocks/>
          </p:cNvGrpSpPr>
          <p:nvPr/>
        </p:nvGrpSpPr>
        <p:grpSpPr bwMode="auto">
          <a:xfrm>
            <a:off x="1273300" y="2063864"/>
            <a:ext cx="584200" cy="445513"/>
            <a:chOff x="1320800" y="2008188"/>
            <a:chExt cx="584200" cy="445512"/>
          </a:xfrm>
        </p:grpSpPr>
        <p:pic>
          <p:nvPicPr>
            <p:cNvPr id="208" name="Picture 20" descr="router.pn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928" y="2008188"/>
              <a:ext cx="575072" cy="265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TextBox 89"/>
            <p:cNvSpPr txBox="1">
              <a:spLocks noChangeArrowheads="1"/>
            </p:cNvSpPr>
            <p:nvPr/>
          </p:nvSpPr>
          <p:spPr bwMode="auto">
            <a:xfrm>
              <a:off x="1320800" y="2238256"/>
              <a:ext cx="49259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/>
                <a:t>Router</a:t>
              </a:r>
            </a:p>
          </p:txBody>
        </p:sp>
      </p:grpSp>
      <p:cxnSp>
        <p:nvCxnSpPr>
          <p:cNvPr id="210" name="Straight Arrow Connector 209"/>
          <p:cNvCxnSpPr/>
          <p:nvPr/>
        </p:nvCxnSpPr>
        <p:spPr>
          <a:xfrm rot="16200000" flipV="1">
            <a:off x="1749551" y="2316277"/>
            <a:ext cx="523875" cy="454025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ounded Rectangle 210"/>
          <p:cNvSpPr>
            <a:spLocks noChangeArrowheads="1"/>
          </p:cNvSpPr>
          <p:nvPr/>
        </p:nvSpPr>
        <p:spPr bwMode="auto">
          <a:xfrm>
            <a:off x="2251200" y="2719502"/>
            <a:ext cx="1531938" cy="189706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rgbClr val="89A4A7"/>
            </a:solidFill>
            <a:round/>
            <a:headEnd/>
            <a:tailEnd/>
          </a:ln>
          <a:effectLst>
            <a:outerShdw blurRad="63500" sy="23000" kx="1199993" algn="b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2" name="Straight Arrow Connector 211"/>
          <p:cNvCxnSpPr/>
          <p:nvPr/>
        </p:nvCxnSpPr>
        <p:spPr>
          <a:xfrm rot="10800000">
            <a:off x="1711450" y="2792526"/>
            <a:ext cx="450850" cy="24130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rot="10800000" flipV="1">
            <a:off x="1649538" y="3491026"/>
            <a:ext cx="512762" cy="3016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11" descr="application_server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64" y="2917054"/>
            <a:ext cx="410917" cy="60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" name="Group 176"/>
          <p:cNvGrpSpPr>
            <a:grpSpLocks/>
          </p:cNvGrpSpPr>
          <p:nvPr/>
        </p:nvGrpSpPr>
        <p:grpSpPr bwMode="auto">
          <a:xfrm>
            <a:off x="2559959" y="4051996"/>
            <a:ext cx="995850" cy="407863"/>
            <a:chOff x="2636640" y="4307820"/>
            <a:chExt cx="1187450" cy="440324"/>
          </a:xfrm>
        </p:grpSpPr>
        <p:pic>
          <p:nvPicPr>
            <p:cNvPr id="216" name="Picture 55" descr="vpmg.png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640" y="4307820"/>
              <a:ext cx="1187450" cy="23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TextBox 56"/>
            <p:cNvSpPr txBox="1">
              <a:spLocks noChangeArrowheads="1"/>
            </p:cNvSpPr>
            <p:nvPr/>
          </p:nvSpPr>
          <p:spPr bwMode="auto">
            <a:xfrm>
              <a:off x="3007211" y="4515553"/>
              <a:ext cx="396942" cy="23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 smtClean="0"/>
                <a:t>VG</a:t>
              </a:r>
              <a:endParaRPr lang="en-US" sz="800" dirty="0"/>
            </a:p>
          </p:txBody>
        </p:sp>
      </p:grpSp>
      <p:cxnSp>
        <p:nvCxnSpPr>
          <p:cNvPr id="218" name="Straight Arrow Connector 217"/>
          <p:cNvCxnSpPr/>
          <p:nvPr/>
        </p:nvCxnSpPr>
        <p:spPr>
          <a:xfrm flipH="1" flipV="1">
            <a:off x="2543300" y="1890825"/>
            <a:ext cx="79712" cy="74330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H="1">
            <a:off x="1711450" y="4100625"/>
            <a:ext cx="450850" cy="15081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56"/>
          <p:cNvSpPr txBox="1">
            <a:spLocks noChangeArrowheads="1"/>
          </p:cNvSpPr>
          <p:nvPr/>
        </p:nvSpPr>
        <p:spPr bwMode="auto">
          <a:xfrm>
            <a:off x="2750865" y="3505470"/>
            <a:ext cx="4796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800" dirty="0" err="1"/>
              <a:t>V</a:t>
            </a:r>
            <a:r>
              <a:rPr lang="en-US" sz="800" dirty="0" err="1" smtClean="0"/>
              <a:t>Care</a:t>
            </a:r>
            <a:endParaRPr lang="en-US" sz="800" dirty="0"/>
          </a:p>
        </p:txBody>
      </p:sp>
      <p:grpSp>
        <p:nvGrpSpPr>
          <p:cNvPr id="221" name="Group 165"/>
          <p:cNvGrpSpPr>
            <a:grpSpLocks/>
          </p:cNvGrpSpPr>
          <p:nvPr/>
        </p:nvGrpSpPr>
        <p:grpSpPr bwMode="auto">
          <a:xfrm>
            <a:off x="3896491" y="4616565"/>
            <a:ext cx="2532903" cy="1045707"/>
            <a:chOff x="6261580" y="914400"/>
            <a:chExt cx="2532903" cy="1045708"/>
          </a:xfrm>
        </p:grpSpPr>
        <p:grpSp>
          <p:nvGrpSpPr>
            <p:cNvPr id="222" name="Group 70"/>
            <p:cNvGrpSpPr>
              <a:grpSpLocks/>
            </p:cNvGrpSpPr>
            <p:nvPr/>
          </p:nvGrpSpPr>
          <p:grpSpPr bwMode="auto">
            <a:xfrm>
              <a:off x="7127714" y="914400"/>
              <a:ext cx="798182" cy="660140"/>
              <a:chOff x="7315200" y="1371600"/>
              <a:chExt cx="1066800" cy="914400"/>
            </a:xfrm>
          </p:grpSpPr>
          <p:pic>
            <p:nvPicPr>
              <p:cNvPr id="224" name="Picture 85" descr="l2.png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772400" y="1371600"/>
                <a:ext cx="609600" cy="610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" name="Picture 86" descr="l1.png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15200" y="1447800"/>
                <a:ext cx="5334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6" name="Picture 16" descr="l3.png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1676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3" name="TextBox 84"/>
            <p:cNvSpPr txBox="1">
              <a:spLocks noChangeArrowheads="1"/>
            </p:cNvSpPr>
            <p:nvPr/>
          </p:nvSpPr>
          <p:spPr bwMode="auto">
            <a:xfrm>
              <a:off x="6261580" y="1467665"/>
              <a:ext cx="253290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en-US" sz="1000" b="1" dirty="0" smtClean="0"/>
            </a:p>
            <a:p>
              <a:pPr algn="ctr" eaLnBrk="1" hangingPunct="1"/>
              <a:r>
                <a:rPr lang="en-US" sz="1600" dirty="0" smtClean="0"/>
                <a:t>Enterprise IT </a:t>
              </a:r>
              <a:endParaRPr lang="en-US" sz="1600" dirty="0"/>
            </a:p>
          </p:txBody>
        </p:sp>
      </p:grpSp>
      <p:sp>
        <p:nvSpPr>
          <p:cNvPr id="227" name="Cloud Callout 226"/>
          <p:cNvSpPr/>
          <p:nvPr/>
        </p:nvSpPr>
        <p:spPr>
          <a:xfrm>
            <a:off x="4143502" y="2819264"/>
            <a:ext cx="1721113" cy="1219200"/>
          </a:xfrm>
          <a:prstGeom prst="cloudCallout">
            <a:avLst>
              <a:gd name="adj1" fmla="val -39165"/>
              <a:gd name="adj2" fmla="val 5689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kern="1200" dirty="0" smtClean="0"/>
              <a:t>Internet</a:t>
            </a:r>
            <a:endParaRPr lang="en-US" kern="1200" dirty="0"/>
          </a:p>
        </p:txBody>
      </p:sp>
      <p:sp>
        <p:nvSpPr>
          <p:cNvPr id="228" name="Left-Right Arrow 227"/>
          <p:cNvSpPr/>
          <p:nvPr/>
        </p:nvSpPr>
        <p:spPr>
          <a:xfrm rot="10800000">
            <a:off x="3633653" y="3427881"/>
            <a:ext cx="491440" cy="228601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Cloud 228"/>
          <p:cNvSpPr/>
          <p:nvPr/>
        </p:nvSpPr>
        <p:spPr>
          <a:xfrm>
            <a:off x="6212342" y="3848619"/>
            <a:ext cx="2423299" cy="1678119"/>
          </a:xfrm>
          <a:prstGeom prst="clou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1000"/>
                  <a:lumMod val="8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 Public 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Left-Right Arrow 229"/>
          <p:cNvSpPr/>
          <p:nvPr/>
        </p:nvSpPr>
        <p:spPr>
          <a:xfrm rot="16200000">
            <a:off x="4864416" y="4217906"/>
            <a:ext cx="412367" cy="228601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Left-Right Arrow 230"/>
          <p:cNvSpPr/>
          <p:nvPr/>
        </p:nvSpPr>
        <p:spPr>
          <a:xfrm rot="12620396">
            <a:off x="5790331" y="3731950"/>
            <a:ext cx="713118" cy="202272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/>
          <p:cNvGrpSpPr/>
          <p:nvPr/>
        </p:nvGrpSpPr>
        <p:grpSpPr>
          <a:xfrm>
            <a:off x="1685976" y="4729078"/>
            <a:ext cx="2068589" cy="1709375"/>
            <a:chOff x="5137075" y="4777652"/>
            <a:chExt cx="2172943" cy="1709375"/>
          </a:xfrm>
        </p:grpSpPr>
        <p:sp>
          <p:nvSpPr>
            <p:cNvPr id="233" name="Cloud 232"/>
            <p:cNvSpPr/>
            <p:nvPr/>
          </p:nvSpPr>
          <p:spPr>
            <a:xfrm>
              <a:off x="5137075" y="4777652"/>
              <a:ext cx="2080738" cy="1399418"/>
            </a:xfrm>
            <a:prstGeom prst="cloud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1000"/>
                    <a:lumMod val="89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5628750" y="4940289"/>
              <a:ext cx="1417168" cy="917744"/>
              <a:chOff x="2052067" y="2217711"/>
              <a:chExt cx="2830534" cy="2306655"/>
            </a:xfrm>
          </p:grpSpPr>
          <p:pic>
            <p:nvPicPr>
              <p:cNvPr id="236" name="Picture 3" descr="J:\Clip_Installer\DVD_ART\Artwork_Imagery\Shapes and Graphics\fans - gradient\fan - light blue.png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30490" y="2741845"/>
                <a:ext cx="2413793" cy="1492985"/>
              </a:xfrm>
              <a:prstGeom prst="rect">
                <a:avLst/>
              </a:prstGeom>
              <a:noFill/>
            </p:spPr>
          </p:pic>
          <p:grpSp>
            <p:nvGrpSpPr>
              <p:cNvPr id="237" name="Group 236"/>
              <p:cNvGrpSpPr/>
              <p:nvPr/>
            </p:nvGrpSpPr>
            <p:grpSpPr>
              <a:xfrm>
                <a:off x="2636319" y="3848478"/>
                <a:ext cx="1597818" cy="675888"/>
                <a:chOff x="1476899" y="2952982"/>
                <a:chExt cx="1597818" cy="675888"/>
              </a:xfrm>
            </p:grpSpPr>
            <p:pic>
              <p:nvPicPr>
                <p:cNvPr id="251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6899" y="2987117"/>
                  <a:ext cx="251733" cy="6417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2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16392" y="2952982"/>
                  <a:ext cx="251733" cy="6417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3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984" y="2952982"/>
                  <a:ext cx="251733" cy="64175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8" name="Rounded Rectangle 237"/>
              <p:cNvSpPr/>
              <p:nvPr/>
            </p:nvSpPr>
            <p:spPr>
              <a:xfrm>
                <a:off x="2052067" y="3080367"/>
                <a:ext cx="2786704" cy="59643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 smtClean="0"/>
                  <a:t>Virtualization</a:t>
                </a:r>
                <a:endParaRPr lang="en-US" sz="700" b="1" dirty="0"/>
              </a:p>
            </p:txBody>
          </p:sp>
          <p:sp>
            <p:nvSpPr>
              <p:cNvPr id="239" name="Rounded Rectangle 238"/>
              <p:cNvSpPr/>
              <p:nvPr/>
            </p:nvSpPr>
            <p:spPr>
              <a:xfrm>
                <a:off x="2082698" y="2623167"/>
                <a:ext cx="914400" cy="4572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3923354" y="2623167"/>
                <a:ext cx="914400" cy="4572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Rounded Rectangle 240"/>
              <p:cNvSpPr/>
              <p:nvPr/>
            </p:nvSpPr>
            <p:spPr>
              <a:xfrm>
                <a:off x="3002957" y="2614289"/>
                <a:ext cx="914400" cy="45720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2" name="Group 26"/>
              <p:cNvGrpSpPr/>
              <p:nvPr/>
            </p:nvGrpSpPr>
            <p:grpSpPr>
              <a:xfrm>
                <a:off x="2080920" y="2220253"/>
                <a:ext cx="900199" cy="309883"/>
                <a:chOff x="411996" y="1714500"/>
                <a:chExt cx="799455" cy="381000"/>
              </a:xfrm>
            </p:grpSpPr>
            <p:sp>
              <p:nvSpPr>
                <p:cNvPr id="249" name="Rounded Rectangle 248"/>
                <p:cNvSpPr/>
                <p:nvPr/>
              </p:nvSpPr>
              <p:spPr>
                <a:xfrm>
                  <a:off x="411996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50" name="Rounded Rectangle 249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243" name="Group 26"/>
              <p:cNvGrpSpPr/>
              <p:nvPr/>
            </p:nvGrpSpPr>
            <p:grpSpPr>
              <a:xfrm>
                <a:off x="3036008" y="2217711"/>
                <a:ext cx="909077" cy="309883"/>
                <a:chOff x="404112" y="1714500"/>
                <a:chExt cx="807339" cy="381000"/>
              </a:xfrm>
            </p:grpSpPr>
            <p:sp>
              <p:nvSpPr>
                <p:cNvPr id="247" name="Rounded Rectangle 246"/>
                <p:cNvSpPr/>
                <p:nvPr/>
              </p:nvSpPr>
              <p:spPr>
                <a:xfrm>
                  <a:off x="404112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8" name="Rounded Rectangle 247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244" name="Group 26"/>
              <p:cNvGrpSpPr/>
              <p:nvPr/>
            </p:nvGrpSpPr>
            <p:grpSpPr>
              <a:xfrm>
                <a:off x="3982402" y="2220253"/>
                <a:ext cx="900199" cy="309883"/>
                <a:chOff x="411996" y="1714500"/>
                <a:chExt cx="799455" cy="381000"/>
              </a:xfrm>
            </p:grpSpPr>
            <p:sp>
              <p:nvSpPr>
                <p:cNvPr id="245" name="Rounded Rectangle 244"/>
                <p:cNvSpPr/>
                <p:nvPr/>
              </p:nvSpPr>
              <p:spPr>
                <a:xfrm>
                  <a:off x="411996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246" name="Rounded Rectangle 245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sp>
          <p:nvSpPr>
            <p:cNvPr id="235" name="TextBox 234"/>
            <p:cNvSpPr txBox="1"/>
            <p:nvPr/>
          </p:nvSpPr>
          <p:spPr>
            <a:xfrm>
              <a:off x="5163834" y="6117695"/>
              <a:ext cx="214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+mn-lt"/>
                  <a:cs typeface="Arial" pitchFamily="34" charset="0"/>
                </a:rPr>
                <a:t>Private Cloud</a:t>
              </a:r>
              <a:endParaRPr lang="en-US" dirty="0">
                <a:solidFill>
                  <a:srgbClr val="000000"/>
                </a:solidFill>
                <a:latin typeface="+mn-lt"/>
                <a:cs typeface="Arial" pitchFamily="34" charset="0"/>
              </a:endParaRPr>
            </a:p>
          </p:txBody>
        </p:sp>
      </p:grpSp>
      <p:sp>
        <p:nvSpPr>
          <p:cNvPr id="254" name="Left-Right Arrow 253"/>
          <p:cNvSpPr/>
          <p:nvPr/>
        </p:nvSpPr>
        <p:spPr>
          <a:xfrm rot="8934735">
            <a:off x="5866139" y="2865270"/>
            <a:ext cx="762003" cy="228601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5597650" y="1011351"/>
            <a:ext cx="3276600" cy="1679575"/>
            <a:chOff x="5029200" y="1252183"/>
            <a:chExt cx="3276600" cy="1679575"/>
          </a:xfrm>
        </p:grpSpPr>
        <p:sp>
          <p:nvSpPr>
            <p:cNvPr id="256" name="Rounded Rectangle 255"/>
            <p:cNvSpPr/>
            <p:nvPr/>
          </p:nvSpPr>
          <p:spPr>
            <a:xfrm>
              <a:off x="5029200" y="1252183"/>
              <a:ext cx="3276600" cy="167957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Vistara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5295827" y="1455131"/>
              <a:ext cx="2771364" cy="936596"/>
              <a:chOff x="5104505" y="1455131"/>
              <a:chExt cx="2771364" cy="936596"/>
            </a:xfrm>
          </p:grpSpPr>
          <p:sp>
            <p:nvSpPr>
              <p:cNvPr id="258" name="Rounded Rectangle 257"/>
              <p:cNvSpPr/>
              <p:nvPr/>
            </p:nvSpPr>
            <p:spPr>
              <a:xfrm>
                <a:off x="5104505" y="1455131"/>
                <a:ext cx="876055" cy="43656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Alert Processing</a:t>
                </a:r>
                <a:endParaRPr lang="en-US" sz="1100" dirty="0"/>
              </a:p>
            </p:txBody>
          </p:sp>
          <p:sp>
            <p:nvSpPr>
              <p:cNvPr id="259" name="Rounded Rectangle 258"/>
              <p:cNvSpPr/>
              <p:nvPr/>
            </p:nvSpPr>
            <p:spPr>
              <a:xfrm>
                <a:off x="6047235" y="1455131"/>
                <a:ext cx="876055" cy="43656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VCare</a:t>
                </a:r>
                <a:r>
                  <a:rPr lang="en-US" sz="1100" dirty="0" smtClean="0"/>
                  <a:t> Servers</a:t>
                </a:r>
                <a:endParaRPr lang="en-US" sz="1100" dirty="0"/>
              </a:p>
            </p:txBody>
          </p:sp>
          <p:sp>
            <p:nvSpPr>
              <p:cNvPr id="260" name="Can 259"/>
              <p:cNvSpPr/>
              <p:nvPr/>
            </p:nvSpPr>
            <p:spPr>
              <a:xfrm>
                <a:off x="5934075" y="1976750"/>
                <a:ext cx="381000" cy="392752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DB</a:t>
                </a:r>
                <a:endParaRPr lang="en-US" sz="1100" dirty="0"/>
              </a:p>
            </p:txBody>
          </p:sp>
          <p:sp>
            <p:nvSpPr>
              <p:cNvPr id="261" name="Rounded Rectangle 260"/>
              <p:cNvSpPr/>
              <p:nvPr/>
            </p:nvSpPr>
            <p:spPr>
              <a:xfrm>
                <a:off x="6999814" y="1461488"/>
                <a:ext cx="876055" cy="43656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Vistara</a:t>
                </a:r>
                <a:r>
                  <a:rPr lang="en-US" sz="1100" dirty="0" smtClean="0"/>
                  <a:t> Servers</a:t>
                </a:r>
                <a:endParaRPr lang="en-US" sz="1100" dirty="0"/>
              </a:p>
            </p:txBody>
          </p:sp>
          <p:sp>
            <p:nvSpPr>
              <p:cNvPr id="262" name="Can 261"/>
              <p:cNvSpPr/>
              <p:nvPr/>
            </p:nvSpPr>
            <p:spPr>
              <a:xfrm>
                <a:off x="6543675" y="1998975"/>
                <a:ext cx="381000" cy="392752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DB</a:t>
                </a:r>
                <a:endParaRPr lang="en-US" sz="1100" dirty="0"/>
              </a:p>
            </p:txBody>
          </p:sp>
        </p:grpSp>
      </p:grpSp>
      <p:cxnSp>
        <p:nvCxnSpPr>
          <p:cNvPr id="263" name="Straight Arrow Connector 262"/>
          <p:cNvCxnSpPr/>
          <p:nvPr/>
        </p:nvCxnSpPr>
        <p:spPr>
          <a:xfrm>
            <a:off x="2851822" y="4599461"/>
            <a:ext cx="0" cy="20665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143845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76" y="1061196"/>
            <a:ext cx="4808796" cy="3824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9" y="1307462"/>
            <a:ext cx="48289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Schedule a Demo!</a:t>
            </a:r>
          </a:p>
          <a:p>
            <a:endParaRPr lang="en-US" sz="2400" b="1" dirty="0" smtClean="0">
              <a:solidFill>
                <a:schemeClr val="accent2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chemeClr val="accent2"/>
                </a:solidFill>
                <a:latin typeface="+mj-lt"/>
                <a:cs typeface="Arial"/>
              </a:rPr>
              <a:t>Attend Our Next Webinars!</a:t>
            </a: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+mj-lt"/>
                <a:cs typeface="Arial"/>
              </a:rPr>
              <a:t>Email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/>
              </a:rPr>
              <a:t>sales@vistarait.com</a:t>
            </a: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endParaRPr lang="en-US" sz="2400" dirty="0">
              <a:solidFill>
                <a:schemeClr val="accent2"/>
              </a:solidFill>
              <a:latin typeface="+mj-lt"/>
              <a:cs typeface="Arial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+mj-lt"/>
                <a:cs typeface="Arial"/>
              </a:rPr>
              <a:t>Website</a:t>
            </a:r>
          </a:p>
          <a:p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/>
              </a:rPr>
              <a:t>www.vistarait.com</a:t>
            </a:r>
          </a:p>
          <a:p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 Today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76933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Vertical Text Placeholder 20"/>
          <p:cNvSpPr>
            <a:spLocks noGrp="1"/>
          </p:cNvSpPr>
          <p:nvPr>
            <p:ph type="body" orient="vert" idx="1"/>
          </p:nvPr>
        </p:nvSpPr>
        <p:spPr>
          <a:xfrm>
            <a:off x="457200" y="1246375"/>
            <a:ext cx="8079748" cy="2410442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sz="2400" dirty="0" smtClean="0">
                <a:latin typeface="Calibri" charset="0"/>
              </a:rPr>
              <a:t>The reality is that most IT professionals have many kinds of infrastructure they must manage.</a:t>
            </a:r>
          </a:p>
          <a:p>
            <a:endParaRPr lang="en-US" sz="2400" dirty="0" smtClean="0">
              <a:latin typeface="Calibri" charset="0"/>
            </a:endParaRPr>
          </a:p>
          <a:p>
            <a:endParaRPr lang="en-US" sz="2400" dirty="0" smtClean="0">
              <a:latin typeface="Calibri" charset="0"/>
            </a:endParaRPr>
          </a:p>
          <a:p>
            <a:endParaRPr lang="en-US" sz="2400" dirty="0" smtClean="0">
              <a:latin typeface="Calibri" charset="0"/>
            </a:endParaRPr>
          </a:p>
        </p:txBody>
      </p:sp>
      <p:sp>
        <p:nvSpPr>
          <p:cNvPr id="13315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alibri" charset="0"/>
              </a:rPr>
              <a:t>The Legacy</a:t>
            </a:r>
          </a:p>
        </p:txBody>
      </p:sp>
      <p:sp>
        <p:nvSpPr>
          <p:cNvPr id="13316" name="TextBox 21"/>
          <p:cNvSpPr txBox="1">
            <a:spLocks noChangeArrowheads="1"/>
          </p:cNvSpPr>
          <p:nvPr/>
        </p:nvSpPr>
        <p:spPr bwMode="auto">
          <a:xfrm>
            <a:off x="1256850" y="427373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954795" y="5855897"/>
            <a:ext cx="6985245" cy="404005"/>
          </a:xfrm>
          <a:prstGeom prst="wedgeRoundRectCallout">
            <a:avLst>
              <a:gd name="adj1" fmla="val 14853"/>
              <a:gd name="adj2" fmla="val -49771"/>
              <a:gd name="adj3" fmla="val 16667"/>
            </a:avLst>
          </a:prstGeom>
          <a:solidFill>
            <a:srgbClr val="606062"/>
          </a:solidFill>
          <a:ln>
            <a:noFill/>
          </a:ln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Physical, virtual and cloud continue environments continue to expand</a:t>
            </a:r>
            <a:endParaRPr lang="en-US" b="1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62642" y="2601798"/>
            <a:ext cx="2107920" cy="2636360"/>
          </a:xfrm>
          <a:prstGeom prst="roundRect">
            <a:avLst>
              <a:gd name="adj" fmla="val 600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64"/>
          <p:cNvGrpSpPr/>
          <p:nvPr/>
        </p:nvGrpSpPr>
        <p:grpSpPr>
          <a:xfrm>
            <a:off x="274666" y="2822165"/>
            <a:ext cx="8542992" cy="2415993"/>
            <a:chOff x="88693" y="4063870"/>
            <a:chExt cx="8542992" cy="2415993"/>
          </a:xfrm>
        </p:grpSpPr>
        <p:grpSp>
          <p:nvGrpSpPr>
            <p:cNvPr id="3" name="Group 48"/>
            <p:cNvGrpSpPr/>
            <p:nvPr/>
          </p:nvGrpSpPr>
          <p:grpSpPr>
            <a:xfrm>
              <a:off x="2453440" y="4364087"/>
              <a:ext cx="1194214" cy="2115776"/>
              <a:chOff x="2159534" y="2252616"/>
              <a:chExt cx="1797075" cy="3926005"/>
            </a:xfrm>
          </p:grpSpPr>
          <p:pic>
            <p:nvPicPr>
              <p:cNvPr id="109" name="Picture 3" descr="J:\Clip_Installer\DVD_ART\Artwork_Imagery\Shapes and Graphics\fans - gradient\fan - light blue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178074" y="3676791"/>
                <a:ext cx="1778535" cy="1790992"/>
              </a:xfrm>
              <a:prstGeom prst="rect">
                <a:avLst/>
              </a:prstGeom>
              <a:noFill/>
            </p:spPr>
          </p:pic>
          <p:grpSp>
            <p:nvGrpSpPr>
              <p:cNvPr id="4" name="Group 51"/>
              <p:cNvGrpSpPr/>
              <p:nvPr/>
            </p:nvGrpSpPr>
            <p:grpSpPr>
              <a:xfrm>
                <a:off x="2159534" y="4430291"/>
                <a:ext cx="1616619" cy="1748330"/>
                <a:chOff x="1000114" y="3534795"/>
                <a:chExt cx="1616619" cy="1748330"/>
              </a:xfrm>
            </p:grpSpPr>
            <p:pic>
              <p:nvPicPr>
                <p:cNvPr id="120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0114" y="3534795"/>
                  <a:ext cx="626020" cy="159593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1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3515" y="3610995"/>
                  <a:ext cx="626020" cy="159593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2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90714" y="3687194"/>
                  <a:ext cx="626019" cy="159593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1" name="Rounded Rectangle 110"/>
              <p:cNvSpPr/>
              <p:nvPr/>
            </p:nvSpPr>
            <p:spPr>
              <a:xfrm>
                <a:off x="2255082" y="3080367"/>
                <a:ext cx="1638373" cy="59643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 smtClean="0"/>
                  <a:t>Virtualization</a:t>
                </a:r>
                <a:endParaRPr lang="en-US" sz="1050" b="1" dirty="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3198194" y="2623167"/>
                <a:ext cx="695258" cy="4572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smtClean="0">
                    <a:solidFill>
                      <a:schemeClr val="tx1"/>
                    </a:solidFill>
                  </a:rPr>
                  <a:t>VM</a:t>
                </a:r>
                <a:endParaRPr 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2255082" y="2614288"/>
                <a:ext cx="914399" cy="45720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smtClean="0">
                    <a:solidFill>
                      <a:schemeClr val="tx1"/>
                    </a:solidFill>
                  </a:rPr>
                  <a:t>VM</a:t>
                </a:r>
                <a:endParaRPr lang="en-US" sz="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Group 26"/>
              <p:cNvGrpSpPr/>
              <p:nvPr/>
            </p:nvGrpSpPr>
            <p:grpSpPr>
              <a:xfrm>
                <a:off x="2255081" y="2252617"/>
                <a:ext cx="831564" cy="309883"/>
                <a:chOff x="-289415" y="1757416"/>
                <a:chExt cx="738501" cy="381000"/>
              </a:xfrm>
            </p:grpSpPr>
            <p:sp>
              <p:nvSpPr>
                <p:cNvPr id="118" name="Rounded Rectangle 117"/>
                <p:cNvSpPr/>
                <p:nvPr/>
              </p:nvSpPr>
              <p:spPr>
                <a:xfrm>
                  <a:off x="-289415" y="1757416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4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>
                <a:xfrm>
                  <a:off x="68086" y="1757416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4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7" name="Group 26"/>
              <p:cNvGrpSpPr/>
              <p:nvPr/>
            </p:nvGrpSpPr>
            <p:grpSpPr>
              <a:xfrm>
                <a:off x="3052926" y="2252616"/>
                <a:ext cx="840526" cy="309886"/>
                <a:chOff x="-413456" y="1754288"/>
                <a:chExt cx="746460" cy="381003"/>
              </a:xfrm>
            </p:grpSpPr>
            <p:sp>
              <p:nvSpPr>
                <p:cNvPr id="116" name="Rounded Rectangle 115"/>
                <p:cNvSpPr/>
                <p:nvPr/>
              </p:nvSpPr>
              <p:spPr>
                <a:xfrm>
                  <a:off x="-413456" y="1754290"/>
                  <a:ext cx="381001" cy="381001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4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17" name="Rounded Rectangle 116"/>
                <p:cNvSpPr/>
                <p:nvPr/>
              </p:nvSpPr>
              <p:spPr>
                <a:xfrm>
                  <a:off x="-47997" y="1754288"/>
                  <a:ext cx="381001" cy="381001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4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sp>
          <p:nvSpPr>
            <p:cNvPr id="67" name="TextBox 66"/>
            <p:cNvSpPr txBox="1"/>
            <p:nvPr/>
          </p:nvSpPr>
          <p:spPr>
            <a:xfrm>
              <a:off x="2289519" y="4063870"/>
              <a:ext cx="2185878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latin typeface="Trebuchet MS" pitchFamily="34" charset="0"/>
                </a:rPr>
                <a:t>Virtualized Servers</a:t>
              </a:r>
              <a:endParaRPr lang="en-US" sz="1200" b="1" dirty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68" name="Cloud 67"/>
            <p:cNvSpPr/>
            <p:nvPr/>
          </p:nvSpPr>
          <p:spPr>
            <a:xfrm>
              <a:off x="3954431" y="4531087"/>
              <a:ext cx="2159749" cy="1565697"/>
            </a:xfrm>
            <a:prstGeom prst="cloud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1000"/>
                    <a:lumMod val="89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0"/>
            <p:cNvGrpSpPr/>
            <p:nvPr/>
          </p:nvGrpSpPr>
          <p:grpSpPr>
            <a:xfrm>
              <a:off x="4392959" y="4693882"/>
              <a:ext cx="1263564" cy="1289914"/>
              <a:chOff x="2052067" y="2217711"/>
              <a:chExt cx="3058882" cy="3740815"/>
            </a:xfrm>
          </p:grpSpPr>
          <p:pic>
            <p:nvPicPr>
              <p:cNvPr id="91" name="Picture 3" descr="J:\Clip_Installer\DVD_ART\Artwork_Imagery\Shapes and Graphics\fans - gradient\fan - light blue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215350" y="3676796"/>
                <a:ext cx="2895599" cy="1790993"/>
              </a:xfrm>
              <a:prstGeom prst="rect">
                <a:avLst/>
              </a:prstGeom>
              <a:noFill/>
            </p:spPr>
          </p:pic>
          <p:grpSp>
            <p:nvGrpSpPr>
              <p:cNvPr id="9" name="Group 73"/>
              <p:cNvGrpSpPr/>
              <p:nvPr/>
            </p:nvGrpSpPr>
            <p:grpSpPr>
              <a:xfrm>
                <a:off x="2748748" y="4210196"/>
                <a:ext cx="1616620" cy="1748330"/>
                <a:chOff x="1589328" y="3314700"/>
                <a:chExt cx="1616620" cy="1748330"/>
              </a:xfrm>
            </p:grpSpPr>
            <p:pic>
              <p:nvPicPr>
                <p:cNvPr id="106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328" y="3314700"/>
                  <a:ext cx="626021" cy="15959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7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0154" y="3390899"/>
                  <a:ext cx="626021" cy="15959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8" name="Picture 5" descr="J:\Clip_Installer\DVD_ART\Artwork_Imagery\HARDWARE_IMAGERY\Photos - OEM Hardware\Server Computer\HP Server rx9610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927" y="3467101"/>
                  <a:ext cx="626021" cy="1595929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93" name="Rounded Rectangle 92"/>
              <p:cNvSpPr/>
              <p:nvPr/>
            </p:nvSpPr>
            <p:spPr>
              <a:xfrm>
                <a:off x="2052067" y="3080367"/>
                <a:ext cx="2786704" cy="59643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 smtClean="0"/>
                  <a:t>Virtualization</a:t>
                </a:r>
                <a:endParaRPr lang="en-US" sz="700" b="1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082698" y="2623167"/>
                <a:ext cx="914400" cy="4572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3923354" y="2623167"/>
                <a:ext cx="914400" cy="4572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3002957" y="2614289"/>
                <a:ext cx="914400" cy="457201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b="1" dirty="0" smtClean="0">
                    <a:solidFill>
                      <a:schemeClr val="tx1"/>
                    </a:solidFill>
                  </a:rPr>
                  <a:t>VM</a:t>
                </a:r>
                <a:endParaRPr lang="en-US" sz="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26"/>
              <p:cNvGrpSpPr/>
              <p:nvPr/>
            </p:nvGrpSpPr>
            <p:grpSpPr>
              <a:xfrm>
                <a:off x="2080920" y="2220253"/>
                <a:ext cx="900199" cy="309883"/>
                <a:chOff x="411996" y="1714500"/>
                <a:chExt cx="799455" cy="38100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411996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05" name="Rounded Rectangle 104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11" name="Group 26"/>
              <p:cNvGrpSpPr/>
              <p:nvPr/>
            </p:nvGrpSpPr>
            <p:grpSpPr>
              <a:xfrm>
                <a:off x="3036008" y="2217711"/>
                <a:ext cx="909076" cy="309883"/>
                <a:chOff x="404112" y="1714500"/>
                <a:chExt cx="807339" cy="381000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04112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12" name="Group 26"/>
              <p:cNvGrpSpPr/>
              <p:nvPr/>
            </p:nvGrpSpPr>
            <p:grpSpPr>
              <a:xfrm>
                <a:off x="3982402" y="2220253"/>
                <a:ext cx="900199" cy="309883"/>
                <a:chOff x="411996" y="1714500"/>
                <a:chExt cx="799455" cy="381000"/>
              </a:xfrm>
            </p:grpSpPr>
            <p:sp>
              <p:nvSpPr>
                <p:cNvPr id="100" name="Rounded Rectangle 99"/>
                <p:cNvSpPr/>
                <p:nvPr/>
              </p:nvSpPr>
              <p:spPr>
                <a:xfrm>
                  <a:off x="411996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830451" y="1714500"/>
                  <a:ext cx="381000" cy="381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b="1" spc="-150" dirty="0" smtClean="0">
                      <a:solidFill>
                        <a:schemeClr val="tx1"/>
                      </a:solidFill>
                      <a:latin typeface="Trebuchet MS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  <a:endParaRPr lang="en-US" sz="300" b="1" spc="-150" dirty="0">
                    <a:solidFill>
                      <a:schemeClr val="tx1"/>
                    </a:solidFill>
                    <a:latin typeface="Trebuchet MS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sp>
          <p:nvSpPr>
            <p:cNvPr id="70" name="TextBox 69"/>
            <p:cNvSpPr txBox="1"/>
            <p:nvPr/>
          </p:nvSpPr>
          <p:spPr>
            <a:xfrm>
              <a:off x="4446167" y="4063870"/>
              <a:ext cx="1947389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latin typeface="Trebuchet MS" pitchFamily="34" charset="0"/>
                </a:rPr>
                <a:t>Private Cloud</a:t>
              </a:r>
              <a:endParaRPr lang="en-US" sz="1200" b="1" dirty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71" name="Cloud 70"/>
            <p:cNvSpPr/>
            <p:nvPr/>
          </p:nvSpPr>
          <p:spPr>
            <a:xfrm>
              <a:off x="6385071" y="4285186"/>
              <a:ext cx="2246614" cy="1505781"/>
            </a:xfrm>
            <a:prstGeom prst="cloud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1000"/>
                    <a:lumMod val="89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8378" y="4601620"/>
              <a:ext cx="875127" cy="322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941" y="4896016"/>
              <a:ext cx="542886" cy="5428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609" y="5256170"/>
              <a:ext cx="822272" cy="338582"/>
            </a:xfrm>
            <a:prstGeom prst="rect">
              <a:avLst/>
            </a:prstGeom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lum contrast="1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508377" y="5045046"/>
              <a:ext cx="875127" cy="1743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sp>
          <p:nvSpPr>
            <p:cNvPr id="76" name="TextBox 75"/>
            <p:cNvSpPr txBox="1"/>
            <p:nvPr/>
          </p:nvSpPr>
          <p:spPr>
            <a:xfrm>
              <a:off x="6410930" y="4063870"/>
              <a:ext cx="1634892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rgbClr val="000000"/>
                  </a:solidFill>
                  <a:latin typeface="Trebuchet MS" pitchFamily="34" charset="0"/>
                </a:rPr>
                <a:t>Public Cloud</a:t>
              </a:r>
              <a:endParaRPr lang="en-US" sz="1200" b="1" dirty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pic>
          <p:nvPicPr>
            <p:cNvPr id="77" name="Picture 76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58" y="4344960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77"/>
            <p:cNvSpPr txBox="1"/>
            <p:nvPr/>
          </p:nvSpPr>
          <p:spPr>
            <a:xfrm>
              <a:off x="301519" y="4063870"/>
              <a:ext cx="1682108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Trebuchet MS" pitchFamily="34" charset="0"/>
                </a:rPr>
                <a:t>Physical Devices</a:t>
              </a:r>
              <a:endParaRPr lang="en-US" sz="1200" b="1" dirty="0">
                <a:latin typeface="Trebuchet MS" pitchFamily="34" charset="0"/>
              </a:endParaRPr>
            </a:p>
          </p:txBody>
        </p:sp>
        <p:pic>
          <p:nvPicPr>
            <p:cNvPr id="79" name="Picture 78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22" y="4374384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79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02" y="4374384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21" descr="switch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65" y="5041604"/>
              <a:ext cx="627062" cy="25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Box 91"/>
            <p:cNvSpPr txBox="1">
              <a:spLocks noChangeArrowheads="1"/>
            </p:cNvSpPr>
            <p:nvPr/>
          </p:nvSpPr>
          <p:spPr bwMode="auto">
            <a:xfrm>
              <a:off x="322365" y="5240635"/>
              <a:ext cx="47330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>
                  <a:latin typeface="Corbel"/>
                  <a:cs typeface="Corbel"/>
                </a:rPr>
                <a:t>Switch</a:t>
              </a:r>
            </a:p>
          </p:txBody>
        </p:sp>
        <p:grpSp>
          <p:nvGrpSpPr>
            <p:cNvPr id="13" name="Group 164"/>
            <p:cNvGrpSpPr>
              <a:grpSpLocks/>
            </p:cNvGrpSpPr>
            <p:nvPr/>
          </p:nvGrpSpPr>
          <p:grpSpPr bwMode="auto">
            <a:xfrm>
              <a:off x="1027346" y="5071028"/>
              <a:ext cx="584200" cy="439059"/>
              <a:chOff x="1320800" y="2008188"/>
              <a:chExt cx="584200" cy="45172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pic>
            <p:nvPicPr>
              <p:cNvPr id="89" name="Picture 20" descr="router.png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928" y="2008188"/>
                <a:ext cx="575072" cy="26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1320800" y="2238255"/>
                <a:ext cx="479618" cy="221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800" dirty="0">
                    <a:latin typeface="Corbel"/>
                    <a:cs typeface="Corbel"/>
                  </a:rPr>
                  <a:t>Router</a:t>
                </a:r>
              </a:p>
            </p:txBody>
          </p:sp>
        </p:grpSp>
        <p:pic>
          <p:nvPicPr>
            <p:cNvPr id="84" name="Picture 83" descr="Smartphones2012.jpg"/>
            <p:cNvPicPr>
              <a:picLocks noChangeAspect="1"/>
            </p:cNvPicPr>
            <p:nvPr/>
          </p:nvPicPr>
          <p:blipFill>
            <a:blip r:embed="rId14" cstate="screen">
              <a:grayscl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6964" y="5335471"/>
              <a:ext cx="674274" cy="518562"/>
            </a:xfrm>
            <a:prstGeom prst="rect">
              <a:avLst/>
            </a:prstGeom>
          </p:spPr>
        </p:pic>
        <p:sp>
          <p:nvSpPr>
            <p:cNvPr id="85" name="TextBox 91"/>
            <p:cNvSpPr txBox="1">
              <a:spLocks noChangeArrowheads="1"/>
            </p:cNvSpPr>
            <p:nvPr/>
          </p:nvSpPr>
          <p:spPr bwMode="auto">
            <a:xfrm>
              <a:off x="289861" y="6193543"/>
              <a:ext cx="16624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000" b="1" dirty="0" smtClean="0">
                  <a:latin typeface="Corbel"/>
                  <a:cs typeface="Corbel"/>
                </a:rPr>
                <a:t>Bring Your Own Device</a:t>
              </a:r>
              <a:endParaRPr lang="en-US" sz="1000" b="1" dirty="0">
                <a:latin typeface="Corbel"/>
                <a:cs typeface="Corbel"/>
              </a:endParaRPr>
            </a:p>
          </p:txBody>
        </p:sp>
        <p:pic>
          <p:nvPicPr>
            <p:cNvPr id="86" name="Picture 85" descr="11691v3-max-250x250.pn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0788" y="4516876"/>
              <a:ext cx="486077" cy="379140"/>
            </a:xfrm>
            <a:prstGeom prst="rect">
              <a:avLst/>
            </a:prstGeom>
          </p:spPr>
        </p:pic>
        <p:pic>
          <p:nvPicPr>
            <p:cNvPr id="87" name="Picture 86" descr="laptop-vs-desktop.jpg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93" y="5417215"/>
              <a:ext cx="860734" cy="860734"/>
            </a:xfrm>
            <a:prstGeom prst="rect">
              <a:avLst/>
            </a:prstGeom>
          </p:spPr>
        </p:pic>
        <p:pic>
          <p:nvPicPr>
            <p:cNvPr id="88" name="Picture 87" descr="Laptop-Vs-Desktop 1.jpg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370" y="5396247"/>
              <a:ext cx="1043407" cy="836658"/>
            </a:xfrm>
            <a:prstGeom prst="rect">
              <a:avLst/>
            </a:prstGeom>
          </p:spPr>
        </p:pic>
      </p:grpSp>
      <p:sp>
        <p:nvSpPr>
          <p:cNvPr id="65" name="Rounded Rectangle 64"/>
          <p:cNvSpPr/>
          <p:nvPr/>
        </p:nvSpPr>
        <p:spPr>
          <a:xfrm>
            <a:off x="2475492" y="2601798"/>
            <a:ext cx="1559982" cy="2641703"/>
          </a:xfrm>
          <a:prstGeom prst="roundRect">
            <a:avLst>
              <a:gd name="adj" fmla="val 99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4138025" y="2601798"/>
            <a:ext cx="2252070" cy="2655352"/>
          </a:xfrm>
          <a:prstGeom prst="roundRect">
            <a:avLst>
              <a:gd name="adj" fmla="val 37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6558331" y="2601798"/>
            <a:ext cx="2319288" cy="2655352"/>
          </a:xfrm>
          <a:prstGeom prst="roundRect">
            <a:avLst>
              <a:gd name="adj" fmla="val 467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77657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Legacy</a:t>
            </a:r>
          </a:p>
        </p:txBody>
      </p:sp>
      <p:sp>
        <p:nvSpPr>
          <p:cNvPr id="13316" name="TextBox 21"/>
          <p:cNvSpPr txBox="1">
            <a:spLocks noChangeArrowheads="1"/>
          </p:cNvSpPr>
          <p:nvPr/>
        </p:nvSpPr>
        <p:spPr bwMode="auto">
          <a:xfrm>
            <a:off x="1679574" y="4230688"/>
            <a:ext cx="414535" cy="49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954795" y="6059097"/>
            <a:ext cx="6985245" cy="404005"/>
          </a:xfrm>
          <a:prstGeom prst="wedgeRoundRectCallout">
            <a:avLst>
              <a:gd name="adj1" fmla="val 14853"/>
              <a:gd name="adj2" fmla="val -49771"/>
              <a:gd name="adj3" fmla="val 16667"/>
            </a:avLst>
          </a:prstGeom>
          <a:solidFill>
            <a:srgbClr val="606062"/>
          </a:solidFill>
          <a:ln>
            <a:noFill/>
          </a:ln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How Do You Define Success?</a:t>
            </a:r>
            <a:endParaRPr lang="en-US" b="1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85366" y="1065266"/>
            <a:ext cx="4940733" cy="478843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64"/>
          <p:cNvGrpSpPr/>
          <p:nvPr/>
        </p:nvGrpSpPr>
        <p:grpSpPr>
          <a:xfrm>
            <a:off x="713260" y="1263540"/>
            <a:ext cx="4710466" cy="4511395"/>
            <a:chOff x="83418" y="4022719"/>
            <a:chExt cx="2092545" cy="2336279"/>
          </a:xfrm>
        </p:grpSpPr>
        <p:pic>
          <p:nvPicPr>
            <p:cNvPr id="77" name="Picture 76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58" y="4283463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77"/>
            <p:cNvSpPr txBox="1"/>
            <p:nvPr/>
          </p:nvSpPr>
          <p:spPr>
            <a:xfrm>
              <a:off x="255648" y="4022719"/>
              <a:ext cx="1682108" cy="191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Desktops and Mobile Devices</a:t>
              </a:r>
              <a:endParaRPr lang="en-US" b="1" dirty="0">
                <a:latin typeface="+mn-lt"/>
              </a:endParaRPr>
            </a:p>
          </p:txBody>
        </p:sp>
        <p:pic>
          <p:nvPicPr>
            <p:cNvPr id="79" name="Picture 78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522" y="4312888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79" descr="\\eventsql\dvd\Online_ART\DVD_ART34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002" y="4312888"/>
              <a:ext cx="610069" cy="69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21" descr="switch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90" y="5023155"/>
              <a:ext cx="627062" cy="25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Box 91"/>
            <p:cNvSpPr txBox="1">
              <a:spLocks noChangeArrowheads="1"/>
            </p:cNvSpPr>
            <p:nvPr/>
          </p:nvSpPr>
          <p:spPr bwMode="auto">
            <a:xfrm>
              <a:off x="448965" y="5234487"/>
              <a:ext cx="47330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800" dirty="0">
                  <a:latin typeface="Corbel"/>
                  <a:cs typeface="Corbel"/>
                </a:rPr>
                <a:t>Switch</a:t>
              </a:r>
            </a:p>
          </p:txBody>
        </p:sp>
        <p:grpSp>
          <p:nvGrpSpPr>
            <p:cNvPr id="13" name="Group 164"/>
            <p:cNvGrpSpPr>
              <a:grpSpLocks/>
            </p:cNvGrpSpPr>
            <p:nvPr/>
          </p:nvGrpSpPr>
          <p:grpSpPr bwMode="auto">
            <a:xfrm>
              <a:off x="1031199" y="5034122"/>
              <a:ext cx="575072" cy="426763"/>
              <a:chOff x="1324653" y="1970225"/>
              <a:chExt cx="575072" cy="43907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pic>
            <p:nvPicPr>
              <p:cNvPr id="89" name="Picture 20" descr="router.png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4653" y="1970225"/>
                <a:ext cx="575072" cy="265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1368275" y="2187642"/>
                <a:ext cx="479618" cy="221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800" dirty="0">
                    <a:latin typeface="Corbel"/>
                    <a:cs typeface="Corbel"/>
                  </a:rPr>
                  <a:t>Router</a:t>
                </a:r>
              </a:p>
            </p:txBody>
          </p:sp>
        </p:grpSp>
        <p:pic>
          <p:nvPicPr>
            <p:cNvPr id="84" name="Picture 83" descr="Smartphones2012.jpg"/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1689" y="5298573"/>
              <a:ext cx="674274" cy="518562"/>
            </a:xfrm>
            <a:prstGeom prst="rect">
              <a:avLst/>
            </a:prstGeom>
          </p:spPr>
        </p:pic>
        <p:sp>
          <p:nvSpPr>
            <p:cNvPr id="85" name="TextBox 91"/>
            <p:cNvSpPr txBox="1">
              <a:spLocks noChangeArrowheads="1"/>
            </p:cNvSpPr>
            <p:nvPr/>
          </p:nvSpPr>
          <p:spPr bwMode="auto">
            <a:xfrm>
              <a:off x="339358" y="6231490"/>
              <a:ext cx="1662435" cy="127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00" b="1" dirty="0" smtClean="0">
                  <a:latin typeface="Corbel"/>
                  <a:cs typeface="Corbel"/>
                </a:rPr>
                <a:t>Bring Your Own Device</a:t>
              </a:r>
              <a:endParaRPr lang="en-US" sz="1000" b="1" dirty="0">
                <a:latin typeface="Corbel"/>
                <a:cs typeface="Corbel"/>
              </a:endParaRPr>
            </a:p>
          </p:txBody>
        </p:sp>
        <p:pic>
          <p:nvPicPr>
            <p:cNvPr id="87" name="Picture 86" descr="laptop-vs-desktop.jp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18" y="5380318"/>
              <a:ext cx="860734" cy="860734"/>
            </a:xfrm>
            <a:prstGeom prst="rect">
              <a:avLst/>
            </a:prstGeom>
          </p:spPr>
        </p:pic>
        <p:pic>
          <p:nvPicPr>
            <p:cNvPr id="88" name="Picture 87" descr="Laptop-Vs-Desktop 1.jpg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95" y="5359348"/>
              <a:ext cx="1043407" cy="83665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854700" y="1172626"/>
            <a:ext cx="2781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Everyone is an administrator of something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Your data is… Anywhere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</a:rPr>
              <a:t>Even the best IT organizations wind up using multiple tools</a:t>
            </a:r>
          </a:p>
        </p:txBody>
      </p:sp>
    </p:spTree>
    <p:extLst>
      <p:ext uri="{BB962C8B-B14F-4D97-AF65-F5344CB8AC3E}">
        <p14:creationId xmlns="" xmlns:p14="http://schemas.microsoft.com/office/powerpoint/2010/main" val="26312871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problems with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One is great, two make a project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Integration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Patching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Report integration</a:t>
            </a:r>
          </a:p>
          <a:p>
            <a:r>
              <a:rPr lang="en-US" sz="2800" dirty="0" smtClean="0"/>
              <a:t>There is no truth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Two applications cannot represent one result</a:t>
            </a:r>
          </a:p>
          <a:p>
            <a:r>
              <a:rPr lang="en-US" sz="2800" dirty="0" smtClean="0"/>
              <a:t>Governance</a:t>
            </a:r>
            <a:endParaRPr lang="en-US" sz="2800" dirty="0"/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Auditability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Role, Access matrix</a:t>
            </a:r>
          </a:p>
          <a:p>
            <a:r>
              <a:rPr lang="en-US" sz="2800" dirty="0" smtClean="0"/>
              <a:t>You bought it and the shelf it lives on!</a:t>
            </a:r>
          </a:p>
        </p:txBody>
      </p:sp>
    </p:spTree>
    <p:extLst>
      <p:ext uri="{BB962C8B-B14F-4D97-AF65-F5344CB8AC3E}">
        <p14:creationId xmlns="" xmlns:p14="http://schemas.microsoft.com/office/powerpoint/2010/main" val="18781300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Evolve or Die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279400" y="1004568"/>
            <a:ext cx="3314700" cy="70897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/>
              <a:t>Sony created a market…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4300" y="5569426"/>
            <a:ext cx="5486400" cy="70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98450" indent="-298450" algn="l" rtl="0" eaLnBrk="0" fontAlgn="base" hangingPunct="0">
              <a:spcBef>
                <a:spcPts val="676"/>
              </a:spcBef>
              <a:spcAft>
                <a:spcPct val="0"/>
              </a:spcAft>
              <a:buClr>
                <a:schemeClr val="accent3"/>
              </a:buClr>
              <a:buFont typeface="Wingdings 2" pitchFamily="18" charset="2"/>
              <a:buChar char="¡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6588" indent="-336550" algn="l" rtl="0" eaLnBrk="0" fontAlgn="base" hangingPunct="0">
              <a:spcBef>
                <a:spcPts val="624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</a:defRPr>
            </a:lvl2pPr>
            <a:lvl3pPr marL="927100" indent="-288925" algn="l" rtl="0" eaLnBrk="0" fontAlgn="base" hangingPunct="0">
              <a:spcBef>
                <a:spcPts val="576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</a:defRPr>
            </a:lvl3pPr>
            <a:lvl4pPr marL="1236663" indent="-307975" algn="l" rtl="0" eaLnBrk="0" fontAlgn="base" hangingPunct="0">
              <a:spcBef>
                <a:spcPts val="48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504950" indent="-266700" algn="l" rtl="0" eaLnBrk="0" fontAlgn="base" hangingPunct="0">
              <a:spcBef>
                <a:spcPts val="48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5pPr>
            <a:lvl6pPr marL="19621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6pPr>
            <a:lvl7pPr marL="24193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7pPr>
            <a:lvl8pPr marL="28765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8pPr>
            <a:lvl9pPr marL="33337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 2" pitchFamily="18" charset="2"/>
              <a:buNone/>
            </a:pPr>
            <a:r>
              <a:rPr lang="en-US" sz="2400" dirty="0" smtClean="0"/>
              <a:t>					… Apple took it away…</a:t>
            </a:r>
          </a:p>
        </p:txBody>
      </p:sp>
      <p:pic>
        <p:nvPicPr>
          <p:cNvPr id="2" name="Picture 1" descr="sony-walk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644"/>
            <a:ext cx="2590800" cy="2491755"/>
          </a:xfrm>
          <a:prstGeom prst="rect">
            <a:avLst/>
          </a:prstGeom>
        </p:spPr>
      </p:pic>
      <p:pic>
        <p:nvPicPr>
          <p:cNvPr id="3" name="Picture 2" descr="Ipod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62816"/>
            <a:ext cx="2222500" cy="2563283"/>
          </a:xfrm>
          <a:prstGeom prst="rect">
            <a:avLst/>
          </a:prstGeom>
        </p:spPr>
      </p:pic>
      <p:pic>
        <p:nvPicPr>
          <p:cNvPr id="4" name="Picture 3" descr="Clou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30" y="1419567"/>
            <a:ext cx="4539270" cy="3635033"/>
          </a:xfrm>
          <a:prstGeom prst="rect">
            <a:avLst/>
          </a:prstGeom>
        </p:spPr>
      </p:pic>
      <p:pic>
        <p:nvPicPr>
          <p:cNvPr id="10" name="Picture 9" descr="spotify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42" y="2874432"/>
            <a:ext cx="1026583" cy="1026583"/>
          </a:xfrm>
          <a:prstGeom prst="rect">
            <a:avLst/>
          </a:prstGeom>
        </p:spPr>
      </p:pic>
      <p:pic>
        <p:nvPicPr>
          <p:cNvPr id="11" name="Picture 10" descr="pandor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8" y="2772832"/>
            <a:ext cx="914402" cy="914402"/>
          </a:xfrm>
          <a:prstGeom prst="rect">
            <a:avLst/>
          </a:prstGeom>
        </p:spPr>
      </p:pic>
      <p:pic>
        <p:nvPicPr>
          <p:cNvPr id="12" name="Picture 11" descr="fdi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33" y="2874432"/>
            <a:ext cx="910167" cy="910167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87158" y="4341970"/>
            <a:ext cx="5486400" cy="70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98450" indent="-298450" algn="l" rtl="0" eaLnBrk="0" fontAlgn="base" hangingPunct="0">
              <a:spcBef>
                <a:spcPts val="676"/>
              </a:spcBef>
              <a:spcAft>
                <a:spcPct val="0"/>
              </a:spcAft>
              <a:buClr>
                <a:schemeClr val="accent3"/>
              </a:buClr>
              <a:buFont typeface="Wingdings 2" pitchFamily="18" charset="2"/>
              <a:buChar char="¡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6588" indent="-336550" algn="l" rtl="0" eaLnBrk="0" fontAlgn="base" hangingPunct="0">
              <a:spcBef>
                <a:spcPts val="624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2600">
                <a:solidFill>
                  <a:schemeClr val="tx1"/>
                </a:solidFill>
                <a:latin typeface="+mn-lt"/>
              </a:defRPr>
            </a:lvl2pPr>
            <a:lvl3pPr marL="927100" indent="-288925" algn="l" rtl="0" eaLnBrk="0" fontAlgn="base" hangingPunct="0">
              <a:spcBef>
                <a:spcPts val="576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</a:defRPr>
            </a:lvl3pPr>
            <a:lvl4pPr marL="1236663" indent="-307975" algn="l" rtl="0" eaLnBrk="0" fontAlgn="base" hangingPunct="0">
              <a:spcBef>
                <a:spcPts val="48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504950" indent="-266700" algn="l" rtl="0" eaLnBrk="0" fontAlgn="base" hangingPunct="0">
              <a:spcBef>
                <a:spcPts val="48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5pPr>
            <a:lvl6pPr marL="19621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6pPr>
            <a:lvl7pPr marL="24193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7pPr>
            <a:lvl8pPr marL="28765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8pPr>
            <a:lvl9pPr marL="3333750" indent="-266700" algn="l" rtl="0" fontAlgn="base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 2" pitchFamily="18" charset="2"/>
              <a:buNone/>
            </a:pPr>
            <a:r>
              <a:rPr lang="en-US" sz="2400" dirty="0" smtClean="0"/>
              <a:t>					… Cloud Changes Everything</a:t>
            </a:r>
          </a:p>
        </p:txBody>
      </p:sp>
      <p:pic>
        <p:nvPicPr>
          <p:cNvPr id="13" name="Picture 12" descr="jango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3" y="1734270"/>
            <a:ext cx="1361830" cy="1150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08950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any of the Big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452079"/>
          </a:xfrm>
        </p:spPr>
        <p:txBody>
          <a:bodyPr/>
          <a:lstStyle/>
          <a:p>
            <a:r>
              <a:rPr lang="en-US" sz="2800" dirty="0" smtClean="0"/>
              <a:t>Six products to manage the “Cloud”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Orchestration, Performance, ITSM, Network, Storage, Server management</a:t>
            </a:r>
          </a:p>
          <a:p>
            <a:r>
              <a:rPr lang="en-US" sz="2800" dirty="0" smtClean="0"/>
              <a:t>Six modules for ITSM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Service Desk, Event, Change, Problem, Asset, and Billing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dirty="0" smtClean="0"/>
              <a:t>Most IT Operations and Service Management tools require that IT manage more than two dozen integrations native to the application environment.</a:t>
            </a:r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21953" y="5271261"/>
            <a:ext cx="325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Why work for them</a:t>
            </a:r>
            <a:r>
              <a:rPr lang="en-US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?</a:t>
            </a:r>
            <a:endParaRPr lang="en-US" sz="2800" b="1" dirty="0">
              <a:solidFill>
                <a:schemeClr val="accent2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42082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Callout 12"/>
          <p:cNvSpPr/>
          <p:nvPr/>
        </p:nvSpPr>
        <p:spPr>
          <a:xfrm>
            <a:off x="3000220" y="1451054"/>
            <a:ext cx="5757291" cy="2661671"/>
          </a:xfrm>
          <a:prstGeom prst="cloudCallout">
            <a:avLst>
              <a:gd name="adj1" fmla="val 1016"/>
              <a:gd name="adj2" fmla="val 62500"/>
            </a:avLst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Cloud Callout 10"/>
          <p:cNvSpPr/>
          <p:nvPr/>
        </p:nvSpPr>
        <p:spPr>
          <a:xfrm rot="10800000">
            <a:off x="3000220" y="3592256"/>
            <a:ext cx="5757291" cy="2661671"/>
          </a:xfrm>
          <a:prstGeom prst="cloudCallou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87863" y="2238375"/>
            <a:ext cx="2673350" cy="317976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26000" y="3037013"/>
            <a:ext cx="2020888" cy="62865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Monitoring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4826000" y="3843400"/>
            <a:ext cx="2020888" cy="60483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Automation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833938" y="4614863"/>
            <a:ext cx="2019300" cy="60483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/>
              <a:t>Metrics</a:t>
            </a:r>
            <a:endParaRPr lang="en-US" sz="1400" dirty="0"/>
          </a:p>
        </p:txBody>
      </p:sp>
      <p:sp>
        <p:nvSpPr>
          <p:cNvPr id="17420" name="TextBox 8"/>
          <p:cNvSpPr txBox="1">
            <a:spLocks noChangeArrowheads="1"/>
          </p:cNvSpPr>
          <p:nvPr/>
        </p:nvSpPr>
        <p:spPr bwMode="auto">
          <a:xfrm>
            <a:off x="4341814" y="2466975"/>
            <a:ext cx="2938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rgbClr val="565656"/>
                </a:solidFill>
              </a:rPr>
              <a:t>Management</a:t>
            </a:r>
            <a:endParaRPr lang="en-US" sz="1600" b="1" dirty="0">
              <a:solidFill>
                <a:srgbClr val="565656"/>
              </a:solidFill>
            </a:endParaRPr>
          </a:p>
        </p:txBody>
      </p:sp>
      <p:sp>
        <p:nvSpPr>
          <p:cNvPr id="17422" name="TextBox 11"/>
          <p:cNvSpPr txBox="1">
            <a:spLocks noChangeArrowheads="1"/>
          </p:cNvSpPr>
          <p:nvPr/>
        </p:nvSpPr>
        <p:spPr bwMode="auto">
          <a:xfrm>
            <a:off x="3779190" y="5408038"/>
            <a:ext cx="4405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Infrastructure Management</a:t>
            </a:r>
            <a:endParaRPr lang="en-US" sz="2400" dirty="0">
              <a:latin typeface="+mj-lt"/>
            </a:endParaRPr>
          </a:p>
        </p:txBody>
      </p:sp>
      <p:sp>
        <p:nvSpPr>
          <p:cNvPr id="17423" name="TextBox 13"/>
          <p:cNvSpPr txBox="1">
            <a:spLocks noChangeArrowheads="1"/>
          </p:cNvSpPr>
          <p:nvPr/>
        </p:nvSpPr>
        <p:spPr bwMode="auto">
          <a:xfrm>
            <a:off x="4584700" y="1778000"/>
            <a:ext cx="2371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Service Delivery</a:t>
            </a:r>
            <a:endParaRPr lang="en-US" sz="2400" dirty="0">
              <a:latin typeface="+mj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9050" y="-50800"/>
            <a:ext cx="7550150" cy="871538"/>
          </a:xfrm>
        </p:spPr>
        <p:txBody>
          <a:bodyPr/>
          <a:lstStyle/>
          <a:p>
            <a:r>
              <a:rPr lang="en-US" sz="2400" dirty="0" smtClean="0">
                <a:latin typeface="Arial" charset="0"/>
              </a:rPr>
              <a:t>Unify Element Management 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endParaRPr lang="en-US" sz="2400" dirty="0">
              <a:latin typeface="Arial" charset="0"/>
            </a:endParaRPr>
          </a:p>
        </p:txBody>
      </p:sp>
      <p:sp>
        <p:nvSpPr>
          <p:cNvPr id="15" name="Up-Down Arrow 14"/>
          <p:cNvSpPr/>
          <p:nvPr/>
        </p:nvSpPr>
        <p:spPr bwMode="auto">
          <a:xfrm>
            <a:off x="5600700" y="3412575"/>
            <a:ext cx="484632" cy="1447800"/>
          </a:xfrm>
          <a:prstGeom prst="up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5100" y="993854"/>
            <a:ext cx="2717800" cy="5394246"/>
          </a:xfrm>
          <a:prstGeom prst="roundRect">
            <a:avLst/>
          </a:prstGeom>
          <a:solidFill>
            <a:srgbClr val="60606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Think about what happens when you use one tool for ITSM and Infrastructure management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1745083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Hybrid IT Concerns</a:t>
            </a:r>
            <a:endParaRPr lang="en-US" dirty="0"/>
          </a:p>
        </p:txBody>
      </p:sp>
      <p:sp>
        <p:nvSpPr>
          <p:cNvPr id="4" name="Arc 3"/>
          <p:cNvSpPr/>
          <p:nvPr/>
        </p:nvSpPr>
        <p:spPr bwMode="auto">
          <a:xfrm rot="5400000" flipV="1">
            <a:off x="1715689" y="1864290"/>
            <a:ext cx="2902588" cy="2920258"/>
          </a:xfrm>
          <a:prstGeom prst="arc">
            <a:avLst>
              <a:gd name="adj1" fmla="val 17544430"/>
              <a:gd name="adj2" fmla="val 4071999"/>
            </a:avLst>
          </a:prstGeom>
          <a:noFill/>
          <a:ln w="76200" cap="flat" cmpd="sng" algn="ctr">
            <a:solidFill>
              <a:srgbClr val="000000">
                <a:alpha val="50196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Wingdings 2" pitchFamily="18" charset="2"/>
              <a:buNone/>
            </a:pPr>
            <a:endParaRPr lang="en-US" dirty="0"/>
          </a:p>
        </p:txBody>
      </p:sp>
      <p:sp>
        <p:nvSpPr>
          <p:cNvPr id="6" name="Arc 5"/>
          <p:cNvSpPr/>
          <p:nvPr/>
        </p:nvSpPr>
        <p:spPr bwMode="auto">
          <a:xfrm rot="16200000">
            <a:off x="1708399" y="1677349"/>
            <a:ext cx="2902588" cy="2902590"/>
          </a:xfrm>
          <a:prstGeom prst="arc">
            <a:avLst>
              <a:gd name="adj1" fmla="val 17578719"/>
              <a:gd name="adj2" fmla="val 3965758"/>
            </a:avLst>
          </a:prstGeom>
          <a:noFill/>
          <a:ln w="76200" cap="flat" cmpd="sng" algn="ctr">
            <a:solidFill>
              <a:srgbClr val="000000">
                <a:alpha val="50196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924673" y="1323234"/>
            <a:ext cx="3838327" cy="100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Hybrid Cloud is the delivery of integrated services from public and private cloud resources.</a:t>
            </a:r>
          </a:p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Wingdings 2" pitchFamily="18" charset="2"/>
              <a:buNone/>
              <a:defRPr/>
            </a:pPr>
            <a:endParaRPr lang="en-US" sz="2400" dirty="0">
              <a:solidFill>
                <a:srgbClr val="003462"/>
              </a:solidFill>
              <a:latin typeface="+mj-lt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Wingdings 2" pitchFamily="18" charset="2"/>
              <a:buNone/>
              <a:defRPr/>
            </a:pPr>
            <a:r>
              <a:rPr lang="en-US" sz="2400" b="1" dirty="0" smtClean="0">
                <a:solidFill>
                  <a:srgbClr val="003462"/>
                </a:solidFill>
                <a:latin typeface="+mj-lt"/>
              </a:rPr>
              <a:t>Challenges include</a:t>
            </a:r>
          </a:p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Identity Management</a:t>
            </a:r>
          </a:p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Security Models</a:t>
            </a:r>
          </a:p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Integrated Governance</a:t>
            </a:r>
          </a:p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Visibility</a:t>
            </a:r>
          </a:p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3462"/>
                </a:solidFill>
                <a:latin typeface="+mj-lt"/>
              </a:rPr>
              <a:t>Metrics</a:t>
            </a:r>
            <a:endParaRPr lang="en-US" sz="2400" dirty="0" smtClean="0">
              <a:latin typeface="+mj-lt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2895600" y="2311400"/>
            <a:ext cx="484632" cy="1447800"/>
          </a:xfrm>
          <a:prstGeom prst="up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 descr="Clou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75" b="21824"/>
          <a:stretch/>
        </p:blipFill>
        <p:spPr>
          <a:xfrm>
            <a:off x="2300732" y="3861307"/>
            <a:ext cx="1727200" cy="1012153"/>
          </a:xfrm>
          <a:prstGeom prst="rect">
            <a:avLst/>
          </a:prstGeom>
        </p:spPr>
      </p:pic>
      <p:pic>
        <p:nvPicPr>
          <p:cNvPr id="10" name="Picture 9" descr="Clou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75" b="21824"/>
          <a:stretch/>
        </p:blipFill>
        <p:spPr>
          <a:xfrm>
            <a:off x="2336096" y="1225596"/>
            <a:ext cx="1727200" cy="10121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1677349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rgbClr val="58A618"/>
              </a:buClr>
              <a:defRPr/>
            </a:pPr>
            <a:r>
              <a:rPr lang="en-US" sz="2000" dirty="0" smtClean="0">
                <a:latin typeface="+mj-lt"/>
              </a:rPr>
              <a:t>Public Cloud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 bwMode="ltGray">
          <a:xfrm>
            <a:off x="2285296" y="4319929"/>
            <a:ext cx="1701096" cy="34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8A618"/>
              </a:buClr>
              <a:buFont typeface="Wingdings 2" pitchFamily="18" charset="2"/>
              <a:buNone/>
              <a:defRPr/>
            </a:pPr>
            <a:r>
              <a:rPr lang="en-US" sz="2000" dirty="0" smtClean="0">
                <a:latin typeface="+mj-lt"/>
                <a:ea typeface="+mn-ea"/>
                <a:cs typeface="+mn-cs"/>
              </a:rPr>
              <a:t>Private Cloud</a:t>
            </a:r>
            <a:endParaRPr lang="en-US" sz="2000" dirty="0">
              <a:latin typeface="+mj-lt"/>
              <a:ea typeface="+mn-ea"/>
              <a:cs typeface="+mn-cs"/>
            </a:endParaRPr>
          </a:p>
        </p:txBody>
      </p:sp>
      <p:pic>
        <p:nvPicPr>
          <p:cNvPr id="13" name="Picture 31" descr="Technica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3572" y="2637345"/>
            <a:ext cx="504825" cy="122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928297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Vistara">
      <a:dk1>
        <a:srgbClr val="000100"/>
      </a:dk1>
      <a:lt1>
        <a:srgbClr val="FFFFFE"/>
      </a:lt1>
      <a:dk2>
        <a:srgbClr val="46A536"/>
      </a:dk2>
      <a:lt2>
        <a:srgbClr val="CECFCD"/>
      </a:lt2>
      <a:accent1>
        <a:srgbClr val="424342"/>
      </a:accent1>
      <a:accent2>
        <a:srgbClr val="005427"/>
      </a:accent2>
      <a:accent3>
        <a:srgbClr val="133E81"/>
      </a:accent3>
      <a:accent4>
        <a:srgbClr val="DC592D"/>
      </a:accent4>
      <a:accent5>
        <a:srgbClr val="46A536"/>
      </a:accent5>
      <a:accent6>
        <a:srgbClr val="E6B75E"/>
      </a:accent6>
      <a:hlink>
        <a:srgbClr val="99B9FF"/>
      </a:hlink>
      <a:folHlink>
        <a:srgbClr val="112F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Vistara">
      <a:dk1>
        <a:srgbClr val="000100"/>
      </a:dk1>
      <a:lt1>
        <a:srgbClr val="FFFFFE"/>
      </a:lt1>
      <a:dk2>
        <a:srgbClr val="46A536"/>
      </a:dk2>
      <a:lt2>
        <a:srgbClr val="CECFCD"/>
      </a:lt2>
      <a:accent1>
        <a:srgbClr val="424342"/>
      </a:accent1>
      <a:accent2>
        <a:srgbClr val="005427"/>
      </a:accent2>
      <a:accent3>
        <a:srgbClr val="133E81"/>
      </a:accent3>
      <a:accent4>
        <a:srgbClr val="DC592D"/>
      </a:accent4>
      <a:accent5>
        <a:srgbClr val="46A536"/>
      </a:accent5>
      <a:accent6>
        <a:srgbClr val="E6B75E"/>
      </a:accent6>
      <a:hlink>
        <a:srgbClr val="99B9FF"/>
      </a:hlink>
      <a:folHlink>
        <a:srgbClr val="112F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IM-slidesstart.pptx</Template>
  <TotalTime>3181</TotalTime>
  <Words>958</Words>
  <Application>Microsoft Office PowerPoint</Application>
  <PresentationFormat>On-screen Show (4:3)</PresentationFormat>
  <Paragraphs>222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2_Office Theme</vt:lpstr>
      <vt:lpstr>1_Office Theme</vt:lpstr>
      <vt:lpstr>Slide 1</vt:lpstr>
      <vt:lpstr>Vistara Corporate Overview</vt:lpstr>
      <vt:lpstr>The Legacy</vt:lpstr>
      <vt:lpstr>The Legacy</vt:lpstr>
      <vt:lpstr>The problems with tools</vt:lpstr>
      <vt:lpstr>Evolve or Die</vt:lpstr>
      <vt:lpstr>Example: Pick any of the Big 4</vt:lpstr>
      <vt:lpstr>Unify Element Management   </vt:lpstr>
      <vt:lpstr>Unifying Hybrid IT Concerns</vt:lpstr>
      <vt:lpstr>Make the leap to unified IT management</vt:lpstr>
      <vt:lpstr>Unified- What does it take? </vt:lpstr>
      <vt:lpstr>Rules for Unifying Element Management</vt:lpstr>
      <vt:lpstr>The Benefits</vt:lpstr>
      <vt:lpstr>Why Vistara</vt:lpstr>
      <vt:lpstr>Slide 15</vt:lpstr>
      <vt:lpstr>Slide 16</vt:lpstr>
      <vt:lpstr>Slide 17</vt:lpstr>
      <vt:lpstr>Slide 18</vt:lpstr>
      <vt:lpstr>Slide 19</vt:lpstr>
      <vt:lpstr>Only Cloud Delivery is Cloudlike</vt:lpstr>
      <vt:lpstr>Let’s Get Started Today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about the VAR here</dc:title>
  <dc:creator>VistaraIT</dc:creator>
  <cp:lastModifiedBy>IdeaPad</cp:lastModifiedBy>
  <cp:revision>121</cp:revision>
  <dcterms:created xsi:type="dcterms:W3CDTF">2012-10-18T21:31:57Z</dcterms:created>
  <dcterms:modified xsi:type="dcterms:W3CDTF">2013-09-04T18:19:34Z</dcterms:modified>
</cp:coreProperties>
</file>